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2"/>
  </p:notesMasterIdLst>
  <p:handoutMasterIdLst>
    <p:handoutMasterId r:id="rId23"/>
  </p:handoutMasterIdLst>
  <p:sldIdLst>
    <p:sldId id="258" r:id="rId5"/>
    <p:sldId id="283" r:id="rId6"/>
    <p:sldId id="295" r:id="rId7"/>
    <p:sldId id="268" r:id="rId8"/>
    <p:sldId id="266" r:id="rId9"/>
    <p:sldId id="292" r:id="rId10"/>
    <p:sldId id="293" r:id="rId11"/>
    <p:sldId id="263" r:id="rId12"/>
    <p:sldId id="289" r:id="rId13"/>
    <p:sldId id="290" r:id="rId14"/>
    <p:sldId id="288" r:id="rId15"/>
    <p:sldId id="296" r:id="rId16"/>
    <p:sldId id="270" r:id="rId17"/>
    <p:sldId id="267" r:id="rId18"/>
    <p:sldId id="294" r:id="rId19"/>
    <p:sldId id="297"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C6FD"/>
    <a:srgbClr val="79AE02"/>
    <a:srgbClr val="067F9C"/>
    <a:srgbClr val="014E52"/>
    <a:srgbClr val="0C596D"/>
    <a:srgbClr val="03556D"/>
    <a:srgbClr val="145C72"/>
    <a:srgbClr val="0000A4"/>
    <a:srgbClr val="1ABEEB"/>
    <a:srgbClr val="1DA9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94660"/>
  </p:normalViewPr>
  <p:slideViewPr>
    <p:cSldViewPr snapToGrid="0">
      <p:cViewPr varScale="1">
        <p:scale>
          <a:sx n="93" d="100"/>
          <a:sy n="93" d="100"/>
        </p:scale>
        <p:origin x="72" y="441"/>
      </p:cViewPr>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GB"/>
              <a:t>Funding Allocations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0792-4213-B54E-42068A9219AF}"/>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2-CD10-4B6D-B9B0-7B406B47A316}"/>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CD10-4B6D-B9B0-7B406B47A31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Strategic Consulting</c:v>
                </c:pt>
                <c:pt idx="1">
                  <c:v>MLBE Registrations </c:v>
                </c:pt>
                <c:pt idx="2">
                  <c:v>Accountant</c:v>
                </c:pt>
              </c:strCache>
            </c:strRef>
          </c:cat>
          <c:val>
            <c:numRef>
              <c:f>Sheet1!$B$2:$B$4</c:f>
              <c:numCache>
                <c:formatCode>General</c:formatCode>
                <c:ptCount val="3"/>
                <c:pt idx="0">
                  <c:v>20</c:v>
                </c:pt>
                <c:pt idx="1">
                  <c:v>60</c:v>
                </c:pt>
                <c:pt idx="2">
                  <c:v>15</c:v>
                </c:pt>
              </c:numCache>
            </c:numRef>
          </c:val>
          <c:extLst>
            <c:ext xmlns:c16="http://schemas.microsoft.com/office/drawing/2014/chart" uri="{C3380CC4-5D6E-409C-BE32-E72D297353CC}">
              <c16:uniqueId val="{00000000-CD10-4B6D-B9B0-7B406B47A316}"/>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GB" sz="1800" b="1" baseline="0" dirty="0"/>
              <a:t>Community Partners </a:t>
            </a:r>
            <a:endParaRPr lang="en-GB"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Strategic Consulting</c:v>
                </c:pt>
              </c:strCache>
            </c:strRef>
          </c:tx>
          <c:spPr>
            <a:solidFill>
              <a:schemeClr val="accent1"/>
            </a:solidFill>
            <a:ln>
              <a:noFill/>
            </a:ln>
            <a:effectLst/>
          </c:spPr>
          <c:invertIfNegative val="0"/>
          <c:cat>
            <c:strRef>
              <c:f>Sheet1!$A$2:$A$5</c:f>
              <c:strCache>
                <c:ptCount val="4"/>
                <c:pt idx="0">
                  <c:v>GRABB</c:v>
                </c:pt>
                <c:pt idx="1">
                  <c:v>WMHCC</c:v>
                </c:pt>
                <c:pt idx="2">
                  <c:v>TBD</c:v>
                </c:pt>
                <c:pt idx="3">
                  <c:v>TBD</c:v>
                </c:pt>
              </c:strCache>
            </c:strRef>
          </c:cat>
          <c:val>
            <c:numRef>
              <c:f>Sheet1!$B$2:$B$5</c:f>
              <c:numCache>
                <c:formatCode>"$"#,##0</c:formatCode>
                <c:ptCount val="4"/>
                <c:pt idx="0">
                  <c:v>5000</c:v>
                </c:pt>
                <c:pt idx="1">
                  <c:v>5000</c:v>
                </c:pt>
                <c:pt idx="2">
                  <c:v>5000</c:v>
                </c:pt>
                <c:pt idx="3">
                  <c:v>5000</c:v>
                </c:pt>
              </c:numCache>
            </c:numRef>
          </c:val>
          <c:extLst>
            <c:ext xmlns:c16="http://schemas.microsoft.com/office/drawing/2014/chart" uri="{C3380CC4-5D6E-409C-BE32-E72D297353CC}">
              <c16:uniqueId val="{00000000-79C2-4571-AD83-9194AECAF5BE}"/>
            </c:ext>
          </c:extLst>
        </c:ser>
        <c:ser>
          <c:idx val="2"/>
          <c:order val="1"/>
          <c:tx>
            <c:strRef>
              <c:f>Sheet1!$D$1</c:f>
              <c:strCache>
                <c:ptCount val="1"/>
                <c:pt idx="0">
                  <c:v>MLBE Registrations </c:v>
                </c:pt>
              </c:strCache>
            </c:strRef>
          </c:tx>
          <c:spPr>
            <a:pattFill prst="pct75">
              <a:fgClr>
                <a:schemeClr val="accent6"/>
              </a:fgClr>
              <a:bgClr>
                <a:schemeClr val="accent1"/>
              </a:bgClr>
            </a:pattFill>
            <a:ln>
              <a:noFill/>
            </a:ln>
            <a:effectLst/>
          </c:spPr>
          <c:invertIfNegative val="0"/>
          <c:cat>
            <c:strRef>
              <c:f>Sheet1!$A$2:$A$5</c:f>
              <c:strCache>
                <c:ptCount val="4"/>
                <c:pt idx="0">
                  <c:v>GRABB</c:v>
                </c:pt>
                <c:pt idx="1">
                  <c:v>WMHCC</c:v>
                </c:pt>
                <c:pt idx="2">
                  <c:v>TBD</c:v>
                </c:pt>
                <c:pt idx="3">
                  <c:v>TBD</c:v>
                </c:pt>
              </c:strCache>
            </c:strRef>
          </c:cat>
          <c:val>
            <c:numRef>
              <c:f>Sheet1!$D$2:$D$5</c:f>
              <c:numCache>
                <c:formatCode>"$"#,##0</c:formatCode>
                <c:ptCount val="4"/>
                <c:pt idx="0">
                  <c:v>10000</c:v>
                </c:pt>
                <c:pt idx="1">
                  <c:v>10000</c:v>
                </c:pt>
                <c:pt idx="2">
                  <c:v>10000</c:v>
                </c:pt>
                <c:pt idx="3">
                  <c:v>10000</c:v>
                </c:pt>
              </c:numCache>
            </c:numRef>
          </c:val>
          <c:extLst>
            <c:ext xmlns:c16="http://schemas.microsoft.com/office/drawing/2014/chart" uri="{C3380CC4-5D6E-409C-BE32-E72D297353CC}">
              <c16:uniqueId val="{00000002-79C2-4571-AD83-9194AECAF5BE}"/>
            </c:ext>
          </c:extLst>
        </c:ser>
        <c:dLbls>
          <c:showLegendKey val="0"/>
          <c:showVal val="0"/>
          <c:showCatName val="0"/>
          <c:showSerName val="0"/>
          <c:showPercent val="0"/>
          <c:showBubbleSize val="0"/>
        </c:dLbls>
        <c:gapWidth val="182"/>
        <c:axId val="634375104"/>
        <c:axId val="634375760"/>
      </c:barChart>
      <c:catAx>
        <c:axId val="634375104"/>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4375760"/>
        <c:crosses val="autoZero"/>
        <c:auto val="1"/>
        <c:lblAlgn val="ctr"/>
        <c:lblOffset val="100"/>
        <c:noMultiLvlLbl val="0"/>
      </c:catAx>
      <c:valAx>
        <c:axId val="634375760"/>
        <c:scaling>
          <c:orientation val="minMax"/>
        </c:scaling>
        <c:delete val="0"/>
        <c:axPos val="t"/>
        <c:numFmt formatCode="&quot;$&quot;#,##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437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4516C7-1FF3-F44B-93B1-24B9AA324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34C92B-6A45-864A-B429-22A9039765DA}" type="datetimeFigureOut">
              <a:rPr lang="en-US" smtClean="0"/>
              <a:t>7/5/2020</a:t>
            </a:fld>
            <a:endParaRPr lang="en-US" dirty="0"/>
          </a:p>
        </p:txBody>
      </p:sp>
      <p:sp>
        <p:nvSpPr>
          <p:cNvPr id="4" name="Footer Placeholder 3">
            <a:extLst>
              <a:ext uri="{FF2B5EF4-FFF2-40B4-BE49-F238E27FC236}">
                <a16:creationId xmlns:a16="http://schemas.microsoft.com/office/drawing/2014/main" id="{EDC6268A-8AA9-4C40-BEFB-029DF3E811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8E928AC-AE76-324A-BA05-D16BF60C79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62C3C4-9460-4343-9283-24A378E2714B}" type="slidenum">
              <a:rPr lang="en-US" smtClean="0"/>
              <a:t>‹#›</a:t>
            </a:fld>
            <a:endParaRPr lang="en-US" dirty="0"/>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65FE6-BEE9-465E-9202-2D200EDE749C}" type="datetimeFigureOut">
              <a:rPr lang="en-US" noProof="0" smtClean="0"/>
              <a:t>7/5/2020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E8F2A-B3D4-43F2-B39B-CD77F64A1950}" type="slidenum">
              <a:rPr lang="en-US" noProof="0" smtClean="0"/>
              <a:t>‹#›</a:t>
            </a:fld>
            <a:endParaRPr lang="en-US" noProof="0" dirty="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704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9784080"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9784080" cy="1737360"/>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Tree>
    <p:extLst>
      <p:ext uri="{BB962C8B-B14F-4D97-AF65-F5344CB8AC3E}">
        <p14:creationId xmlns:p14="http://schemas.microsoft.com/office/powerpoint/2010/main" val="142414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noProof="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noProof="0"/>
              <a:t>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hasCustomPrompt="1"/>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4623026"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hasCustomPrompt="1"/>
          </p:nvPr>
        </p:nvSpPr>
        <p:spPr>
          <a:xfrm>
            <a:off x="8635999"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55448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499" y="2061165"/>
            <a:ext cx="5045529"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499" y="2708227"/>
            <a:ext cx="5045529"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2043872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5C833BC-89A8-4D28-9D63-F45F14D694BF}"/>
              </a:ext>
            </a:extLst>
          </p:cNvPr>
          <p:cNvSpPr/>
          <p:nvPr userDrawn="1"/>
        </p:nvSpPr>
        <p:spPr>
          <a:xfrm flipH="1">
            <a:off x="123987"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8224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Flowchart: Document 3">
            <a:extLst>
              <a:ext uri="{FF2B5EF4-FFF2-40B4-BE49-F238E27FC236}">
                <a16:creationId xmlns:a16="http://schemas.microsoft.com/office/drawing/2014/main" id="{7F75D8AF-79DE-4E2B-A15F-8EC66948BC31}"/>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tx1"/>
                </a:solidFill>
              </a:rPr>
              <a:pPr/>
              <a:t>‹#›</a:t>
            </a:fld>
            <a:endParaRPr lang="en-US" b="1" noProof="0" dirty="0">
              <a:solidFill>
                <a:schemeClr val="tx1"/>
              </a:solidFill>
            </a:endParaRPr>
          </a:p>
        </p:txBody>
      </p:sp>
    </p:spTree>
    <p:extLst>
      <p:ext uri="{BB962C8B-B14F-4D97-AF65-F5344CB8AC3E}">
        <p14:creationId xmlns:p14="http://schemas.microsoft.com/office/powerpoint/2010/main" val="236721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hasCustomPrompt="1"/>
          </p:nvPr>
        </p:nvSpPr>
        <p:spPr>
          <a:xfrm>
            <a:off x="446314" y="1825625"/>
            <a:ext cx="5306787"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hasCustomPrompt="1"/>
          </p:nvPr>
        </p:nvSpPr>
        <p:spPr>
          <a:xfrm>
            <a:off x="64389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9470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a:lstStyle/>
          <a:p>
            <a:r>
              <a:rPr lang="en-US" noProof="0"/>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hasCustomPrompt="1"/>
          </p:nvPr>
        </p:nvSpPr>
        <p:spPr>
          <a:xfrm>
            <a:off x="5183188" y="500215"/>
            <a:ext cx="6172200" cy="536877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7642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a:lstStyle/>
          <a:p>
            <a:r>
              <a:rPr lang="en-US" noProof="0"/>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164099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hasCustomPrompt="1"/>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noProof="0"/>
              <a:t>Edit Master text styles</a:t>
            </a:r>
          </a:p>
          <a:p>
            <a:pPr lvl="0"/>
            <a:endParaRPr lang="en-US" noProof="0"/>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noProof="0"/>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1" name="Slide Number Placeholder 5">
            <a:extLst>
              <a:ext uri="{FF2B5EF4-FFF2-40B4-BE49-F238E27FC236}">
                <a16:creationId xmlns:a16="http://schemas.microsoft.com/office/drawing/2014/main"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07014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Tree>
    <p:extLst>
      <p:ext uri="{BB962C8B-B14F-4D97-AF65-F5344CB8AC3E}">
        <p14:creationId xmlns:p14="http://schemas.microsoft.com/office/powerpoint/2010/main" val="353975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noProof="0"/>
              <a:t>Thank You</a:t>
            </a:r>
          </a:p>
        </p:txBody>
      </p:sp>
    </p:spTree>
    <p:extLst>
      <p:ext uri="{BB962C8B-B14F-4D97-AF65-F5344CB8AC3E}">
        <p14:creationId xmlns:p14="http://schemas.microsoft.com/office/powerpoint/2010/main" val="73419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383913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noProof="0"/>
              <a:t>Section Header 2</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8" name="Rectangle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154705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hasCustomPrompt="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63012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3" name="Content Placeholder 2">
            <a:extLst>
              <a:ext uri="{FF2B5EF4-FFF2-40B4-BE49-F238E27FC236}">
                <a16:creationId xmlns:a16="http://schemas.microsoft.com/office/drawing/2014/main" id="{72618346-1C0B-46DB-AAA6-71C865DE85FE}"/>
              </a:ext>
            </a:extLst>
          </p:cNvPr>
          <p:cNvSpPr>
            <a:spLocks noGrp="1"/>
          </p:cNvSpPr>
          <p:nvPr>
            <p:ph idx="1" hasCustomPrompt="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Tree>
    <p:extLst>
      <p:ext uri="{BB962C8B-B14F-4D97-AF65-F5344CB8AC3E}">
        <p14:creationId xmlns:p14="http://schemas.microsoft.com/office/powerpoint/2010/main" val="10932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145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hasCustomPrompt="1"/>
          </p:nvPr>
        </p:nvSpPr>
        <p:spPr>
          <a:xfrm>
            <a:off x="6438900" y="1463346"/>
            <a:ext cx="5181600" cy="487003"/>
          </a:xfrm>
        </p:spPr>
        <p:txBody>
          <a:bodyPr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hasCustomPrompt="1"/>
          </p:nvPr>
        </p:nvSpPr>
        <p:spPr>
          <a:xfrm>
            <a:off x="6438898" y="2149311"/>
            <a:ext cx="5181601" cy="4040352"/>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hasCustomPrompt="1"/>
          </p:nvPr>
        </p:nvSpPr>
        <p:spPr>
          <a:xfrm>
            <a:off x="446314" y="1463346"/>
            <a:ext cx="5306787" cy="487003"/>
          </a:xfr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hasCustomPrompt="1"/>
          </p:nvPr>
        </p:nvSpPr>
        <p:spPr>
          <a:xfrm>
            <a:off x="446314" y="2149311"/>
            <a:ext cx="5306789" cy="4040352"/>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596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500" y="1509626"/>
            <a:ext cx="4900386"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6720114" y="1509626"/>
            <a:ext cx="4900386" cy="334508"/>
          </a:xfrm>
        </p:spPr>
        <p:txBody>
          <a:bodyPr>
            <a:noAutofit/>
          </a:bodyPr>
          <a:lstStyle>
            <a:lvl1pPr marL="0" indent="0" algn="l">
              <a:buNone/>
              <a:defRPr sz="1600" b="1">
                <a:solidFill>
                  <a:schemeClr val="accent6"/>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500"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6720114"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a:lstStyle/>
          <a:p>
            <a:r>
              <a:rPr lang="en-US" noProof="0"/>
              <a:t>Click to edit Master title style</a:t>
            </a:r>
          </a:p>
        </p:txBody>
      </p:sp>
    </p:spTree>
    <p:extLst>
      <p:ext uri="{BB962C8B-B14F-4D97-AF65-F5344CB8AC3E}">
        <p14:creationId xmlns:p14="http://schemas.microsoft.com/office/powerpoint/2010/main" val="144025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en-US" noProof="0" dirty="0"/>
          </a:p>
        </p:txBody>
      </p:sp>
      <p:sp>
        <p:nvSpPr>
          <p:cNvPr id="7" name="Rectangle 6">
            <a:extLst>
              <a:ext uri="{FF2B5EF4-FFF2-40B4-BE49-F238E27FC236}">
                <a16:creationId xmlns:a16="http://schemas.microsoft.com/office/drawing/2014/main" id="{72B1D122-60D0-8B4D-896A-2A770C0B6343}"/>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8"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650" r:id="rId6"/>
    <p:sldLayoutId id="2147483668" r:id="rId7"/>
    <p:sldLayoutId id="2147483674" r:id="rId8"/>
    <p:sldLayoutId id="2147483666" r:id="rId9"/>
    <p:sldLayoutId id="2147483664" r:id="rId10"/>
    <p:sldLayoutId id="2147483663" r:id="rId11"/>
    <p:sldLayoutId id="2147483667" r:id="rId12"/>
    <p:sldLayoutId id="2147483671" r:id="rId13"/>
    <p:sldLayoutId id="2147483672" r:id="rId14"/>
    <p:sldLayoutId id="2147483673" r:id="rId15"/>
    <p:sldLayoutId id="2147483675" r:id="rId16"/>
    <p:sldLayoutId id="2147483676" r:id="rId17"/>
    <p:sldLayoutId id="2147483665" r:id="rId18"/>
    <p:sldLayoutId id="2147483669" r:id="rId19"/>
    <p:sldLayoutId id="2147483670" r:id="rId20"/>
  </p:sldLayoutIdLs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visittheusa.com/destination/grand-rapids"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gigaom.com/2014/07/21/here-we-go-again-activist-investor-pushes-for-emc-breakup/" TargetMode="External"/><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dcfpi.org/all/wharf-huge-dc-subsidies-yet-mostly-low-wage-jobs/" TargetMode="External"/><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tif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7.tiff"/><Relationship Id="rId5" Type="http://schemas.openxmlformats.org/officeDocument/2006/relationships/image" Target="../media/image16.tiff"/><Relationship Id="rId4" Type="http://schemas.openxmlformats.org/officeDocument/2006/relationships/image" Target="../media/image15.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s://www.visittheusa.com/destination/grand-rapids" TargetMode="External"/><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mailto:cadkins@grand-rapids.mi.us" TargetMode="External"/><Relationship Id="rId4" Type="http://schemas.openxmlformats.org/officeDocument/2006/relationships/hyperlink" Target="mailto:pstrom@grand-rapids.mi.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thecpadigest.wordpress.com/tag/partnership/" TargetMode="External"/><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6">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8" descr="A bridge over a body of water&#10;&#10;Description automatically generated">
            <a:extLst>
              <a:ext uri="{FF2B5EF4-FFF2-40B4-BE49-F238E27FC236}">
                <a16:creationId xmlns:a16="http://schemas.microsoft.com/office/drawing/2014/main" id="{8557C52B-FF7B-4358-81A2-8E139E5C53DE}"/>
              </a:ext>
            </a:extLst>
          </p:cNvPr>
          <p:cNvPicPr>
            <a:picLocks noGrp="1" noChangeAspect="1"/>
          </p:cNvPicPr>
          <p:nvPr>
            <p:ph type="pic" sz="quarter" idx="11"/>
          </p:nvPr>
        </p:nvPicPr>
        <p:blipFill rotWithShape="1">
          <a:blip r:embed="rId2">
            <a:extLst>
              <a:ext uri="{837473B0-CC2E-450A-ABE3-18F120FF3D39}">
                <a1611:picAttrSrcUrl xmlns:a1611="http://schemas.microsoft.com/office/drawing/2016/11/main" r:id="rId3"/>
              </a:ext>
            </a:extLst>
          </a:blip>
          <a:srcRect l="6792" t="8644" r="5913" b="1"/>
          <a:stretch/>
        </p:blipFill>
        <p:spPr>
          <a:xfrm>
            <a:off x="20" y="10"/>
            <a:ext cx="12191981" cy="6857990"/>
          </a:xfrm>
          <a:prstGeom prst="rect">
            <a:avLst/>
          </a:prstGeom>
        </p:spPr>
      </p:pic>
      <p:sp>
        <p:nvSpPr>
          <p:cNvPr id="59" name="Rectangle 58">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404552" y="3091928"/>
            <a:ext cx="9253155" cy="2387600"/>
          </a:xfrm>
        </p:spPr>
        <p:txBody>
          <a:bodyPr vert="horz" lIns="91440" tIns="45720" rIns="91440" bIns="45720" rtlCol="0" anchor="b">
            <a:normAutofit/>
          </a:bodyPr>
          <a:lstStyle/>
          <a:p>
            <a:r>
              <a:rPr lang="en-US" sz="4100" dirty="0">
                <a:solidFill>
                  <a:schemeClr val="tx1"/>
                </a:solidFill>
              </a:rPr>
              <a:t>Micro Local Business Enterprise (MLBE)</a:t>
            </a:r>
            <a:br>
              <a:rPr lang="en-US" sz="4100" dirty="0">
                <a:solidFill>
                  <a:schemeClr val="tx1"/>
                </a:solidFill>
              </a:rPr>
            </a:br>
            <a:r>
              <a:rPr lang="en-US" sz="4100" dirty="0">
                <a:solidFill>
                  <a:schemeClr val="tx1"/>
                </a:solidFill>
              </a:rPr>
              <a:t>2020 Registration Program</a:t>
            </a:r>
          </a:p>
        </p:txBody>
      </p:sp>
      <p:sp>
        <p:nvSpPr>
          <p:cNvPr id="61" name="Rectangle: Rounded Corners 60">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Subtitle 51">
            <a:extLst>
              <a:ext uri="{FF2B5EF4-FFF2-40B4-BE49-F238E27FC236}">
                <a16:creationId xmlns:a16="http://schemas.microsoft.com/office/drawing/2014/main" id="{46FF1827-B46B-4BC4-8665-8914CF45DE0C}"/>
              </a:ext>
            </a:extLst>
          </p:cNvPr>
          <p:cNvSpPr>
            <a:spLocks noGrp="1"/>
          </p:cNvSpPr>
          <p:nvPr>
            <p:ph type="subTitle" idx="1"/>
          </p:nvPr>
        </p:nvSpPr>
        <p:spPr>
          <a:xfrm>
            <a:off x="404553" y="5624945"/>
            <a:ext cx="9078562" cy="592975"/>
          </a:xfrm>
        </p:spPr>
        <p:txBody>
          <a:bodyPr vert="horz" lIns="91440" tIns="45720" rIns="91440" bIns="45720" rtlCol="0" anchor="ctr">
            <a:normAutofit/>
          </a:bodyPr>
          <a:lstStyle/>
          <a:p>
            <a:r>
              <a:rPr lang="en-US" sz="2400">
                <a:solidFill>
                  <a:schemeClr val="tx1"/>
                </a:solidFill>
              </a:rPr>
              <a:t>July 7, 2020 </a:t>
            </a:r>
          </a:p>
        </p:txBody>
      </p:sp>
    </p:spTree>
    <p:extLst>
      <p:ext uri="{BB962C8B-B14F-4D97-AF65-F5344CB8AC3E}">
        <p14:creationId xmlns:p14="http://schemas.microsoft.com/office/powerpoint/2010/main" val="46032402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ACAC570-DCB6-4629-A78C-4E7A22D80BC1}"/>
              </a:ext>
            </a:extLst>
          </p:cNvPr>
          <p:cNvSpPr>
            <a:spLocks noGrp="1"/>
          </p:cNvSpPr>
          <p:nvPr>
            <p:ph type="body" sz="quarter" idx="14"/>
          </p:nvPr>
        </p:nvSpPr>
        <p:spPr>
          <a:xfrm>
            <a:off x="520640" y="1476021"/>
            <a:ext cx="5045529" cy="334508"/>
          </a:xfrm>
        </p:spPr>
        <p:txBody>
          <a:bodyPr/>
          <a:lstStyle/>
          <a:p>
            <a:r>
              <a:rPr lang="en-US" sz="2400" dirty="0"/>
              <a:t>Net Worth Statement</a:t>
            </a:r>
            <a:endParaRPr lang="en-US" sz="1800" dirty="0"/>
          </a:p>
        </p:txBody>
      </p:sp>
      <p:sp>
        <p:nvSpPr>
          <p:cNvPr id="3" name="Title 2">
            <a:extLst>
              <a:ext uri="{FF2B5EF4-FFF2-40B4-BE49-F238E27FC236}">
                <a16:creationId xmlns:a16="http://schemas.microsoft.com/office/drawing/2014/main" id="{0CEC20AC-9F3B-4E0B-B215-EC057156C852}"/>
              </a:ext>
            </a:extLst>
          </p:cNvPr>
          <p:cNvSpPr>
            <a:spLocks noGrp="1"/>
          </p:cNvSpPr>
          <p:nvPr>
            <p:ph type="title"/>
          </p:nvPr>
        </p:nvSpPr>
        <p:spPr>
          <a:xfrm>
            <a:off x="143226" y="345645"/>
            <a:ext cx="6920257" cy="1089529"/>
          </a:xfrm>
        </p:spPr>
        <p:txBody>
          <a:bodyPr/>
          <a:lstStyle/>
          <a:p>
            <a:r>
              <a:rPr lang="en-US" dirty="0"/>
              <a:t>- Decrease Systemic Barriers  </a:t>
            </a:r>
          </a:p>
        </p:txBody>
      </p:sp>
      <p:sp>
        <p:nvSpPr>
          <p:cNvPr id="11" name="Text Placeholder 10">
            <a:extLst>
              <a:ext uri="{FF2B5EF4-FFF2-40B4-BE49-F238E27FC236}">
                <a16:creationId xmlns:a16="http://schemas.microsoft.com/office/drawing/2014/main" id="{164BA677-DB4E-4FD2-AA4B-E540A8AC4B35}"/>
              </a:ext>
            </a:extLst>
          </p:cNvPr>
          <p:cNvSpPr>
            <a:spLocks noGrp="1"/>
          </p:cNvSpPr>
          <p:nvPr>
            <p:ph type="body" sz="quarter" idx="17"/>
          </p:nvPr>
        </p:nvSpPr>
        <p:spPr>
          <a:xfrm>
            <a:off x="508906" y="1892223"/>
            <a:ext cx="5828832" cy="1064956"/>
          </a:xfrm>
        </p:spPr>
        <p:txBody>
          <a:bodyPr/>
          <a:lstStyle/>
          <a:p>
            <a:pPr marL="342900" indent="-342900">
              <a:buFont typeface="Arial" panose="020B0604020202020204" pitchFamily="34" charset="0"/>
              <a:buChar char="•"/>
            </a:pPr>
            <a:r>
              <a:rPr lang="en-US" sz="2400" dirty="0"/>
              <a:t>This requirement is costly for many small companies and can be time intensive</a:t>
            </a:r>
          </a:p>
          <a:p>
            <a:pPr marL="342900" indent="-342900">
              <a:buFont typeface="Arial" panose="020B0604020202020204" pitchFamily="34" charset="0"/>
              <a:buChar char="•"/>
            </a:pPr>
            <a:r>
              <a:rPr lang="en-US" sz="2400" dirty="0"/>
              <a:t>The City will contract with an accountant who can assist MLBEs gather this documentation, and supplement up to $500 of the costs</a:t>
            </a:r>
          </a:p>
        </p:txBody>
      </p:sp>
      <p:pic>
        <p:nvPicPr>
          <p:cNvPr id="18" name="Picture Placeholder 17" descr="A picture containing person, building, brick, toy&#10;&#10;Description automatically generated">
            <a:extLst>
              <a:ext uri="{FF2B5EF4-FFF2-40B4-BE49-F238E27FC236}">
                <a16:creationId xmlns:a16="http://schemas.microsoft.com/office/drawing/2014/main" id="{692C5EE4-D1FF-42BD-90FF-5F004BD14B07}"/>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17778" r="17778"/>
          <a:stretch>
            <a:fillRect/>
          </a:stretch>
        </p:blipFill>
        <p:spPr>
          <a:xfrm>
            <a:off x="6400799" y="136328"/>
            <a:ext cx="5270561" cy="6133842"/>
          </a:xfrm>
        </p:spPr>
      </p:pic>
      <p:sp>
        <p:nvSpPr>
          <p:cNvPr id="20" name="Text Placeholder 3">
            <a:extLst>
              <a:ext uri="{FF2B5EF4-FFF2-40B4-BE49-F238E27FC236}">
                <a16:creationId xmlns:a16="http://schemas.microsoft.com/office/drawing/2014/main" id="{A0E828B7-A3F0-4DA0-B7E6-C110D8A9D02A}"/>
              </a:ext>
            </a:extLst>
          </p:cNvPr>
          <p:cNvSpPr txBox="1">
            <a:spLocks/>
          </p:cNvSpPr>
          <p:nvPr/>
        </p:nvSpPr>
        <p:spPr>
          <a:xfrm>
            <a:off x="384668" y="4748726"/>
            <a:ext cx="5045529" cy="3345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Document</a:t>
            </a:r>
            <a:r>
              <a:rPr lang="en-US" sz="1800" dirty="0"/>
              <a:t> </a:t>
            </a:r>
            <a:r>
              <a:rPr lang="en-US" sz="2400" dirty="0"/>
              <a:t>Translation</a:t>
            </a:r>
            <a:r>
              <a:rPr lang="en-US" sz="1800" dirty="0"/>
              <a:t> </a:t>
            </a:r>
          </a:p>
        </p:txBody>
      </p:sp>
      <p:sp>
        <p:nvSpPr>
          <p:cNvPr id="21" name="Text Placeholder 10">
            <a:extLst>
              <a:ext uri="{FF2B5EF4-FFF2-40B4-BE49-F238E27FC236}">
                <a16:creationId xmlns:a16="http://schemas.microsoft.com/office/drawing/2014/main" id="{B3F0BD13-93C4-4A23-8169-B416BE3E801B}"/>
              </a:ext>
            </a:extLst>
          </p:cNvPr>
          <p:cNvSpPr txBox="1">
            <a:spLocks/>
          </p:cNvSpPr>
          <p:nvPr/>
        </p:nvSpPr>
        <p:spPr>
          <a:xfrm>
            <a:off x="446313" y="5169734"/>
            <a:ext cx="5727464" cy="9545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t>The City of Grand Rapids will translate the MLBE registration application and supporting materials into Spanish </a:t>
            </a:r>
          </a:p>
        </p:txBody>
      </p:sp>
    </p:spTree>
    <p:extLst>
      <p:ext uri="{BB962C8B-B14F-4D97-AF65-F5344CB8AC3E}">
        <p14:creationId xmlns:p14="http://schemas.microsoft.com/office/powerpoint/2010/main" val="4209655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wearing a yellow hat&#10;&#10;Description automatically generated">
            <a:extLst>
              <a:ext uri="{FF2B5EF4-FFF2-40B4-BE49-F238E27FC236}">
                <a16:creationId xmlns:a16="http://schemas.microsoft.com/office/drawing/2014/main" id="{C060842E-CFCA-4CC7-A07A-BD7EE7E442E2}"/>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21366" r="21366"/>
          <a:stretch>
            <a:fillRect/>
          </a:stretch>
        </p:blipFill>
        <p:spPr/>
      </p:pic>
      <p:sp>
        <p:nvSpPr>
          <p:cNvPr id="3" name="Title 2">
            <a:extLst>
              <a:ext uri="{FF2B5EF4-FFF2-40B4-BE49-F238E27FC236}">
                <a16:creationId xmlns:a16="http://schemas.microsoft.com/office/drawing/2014/main" id="{0CEC20AC-9F3B-4E0B-B215-EC057156C852}"/>
              </a:ext>
            </a:extLst>
          </p:cNvPr>
          <p:cNvSpPr>
            <a:spLocks noGrp="1"/>
          </p:cNvSpPr>
          <p:nvPr>
            <p:ph type="title"/>
          </p:nvPr>
        </p:nvSpPr>
        <p:spPr>
          <a:xfrm>
            <a:off x="446314" y="743075"/>
            <a:ext cx="5170715" cy="590931"/>
          </a:xfrm>
        </p:spPr>
        <p:txBody>
          <a:bodyPr/>
          <a:lstStyle/>
          <a:p>
            <a:r>
              <a:rPr lang="en-US" dirty="0"/>
              <a:t>+ MLBE Registrations </a:t>
            </a:r>
          </a:p>
        </p:txBody>
      </p:sp>
      <p:sp>
        <p:nvSpPr>
          <p:cNvPr id="4" name="Text Placeholder 3">
            <a:extLst>
              <a:ext uri="{FF2B5EF4-FFF2-40B4-BE49-F238E27FC236}">
                <a16:creationId xmlns:a16="http://schemas.microsoft.com/office/drawing/2014/main" id="{8ACAC570-DCB6-4629-A78C-4E7A22D80BC1}"/>
              </a:ext>
            </a:extLst>
          </p:cNvPr>
          <p:cNvSpPr>
            <a:spLocks noGrp="1"/>
          </p:cNvSpPr>
          <p:nvPr>
            <p:ph type="body" sz="quarter" idx="14"/>
          </p:nvPr>
        </p:nvSpPr>
        <p:spPr>
          <a:xfrm>
            <a:off x="446314" y="1575587"/>
            <a:ext cx="5045529" cy="334508"/>
          </a:xfrm>
        </p:spPr>
        <p:txBody>
          <a:bodyPr/>
          <a:lstStyle/>
          <a:p>
            <a:r>
              <a:rPr lang="en-US" sz="2400" dirty="0"/>
              <a:t>Virtual Informational Sessions: </a:t>
            </a:r>
          </a:p>
          <a:p>
            <a:r>
              <a:rPr lang="en-US" sz="2400" dirty="0"/>
              <a:t>How can your work impact the River for All Development? </a:t>
            </a:r>
          </a:p>
        </p:txBody>
      </p:sp>
      <p:sp>
        <p:nvSpPr>
          <p:cNvPr id="11" name="Text Placeholder 10">
            <a:extLst>
              <a:ext uri="{FF2B5EF4-FFF2-40B4-BE49-F238E27FC236}">
                <a16:creationId xmlns:a16="http://schemas.microsoft.com/office/drawing/2014/main" id="{164BA677-DB4E-4FD2-AA4B-E540A8AC4B35}"/>
              </a:ext>
            </a:extLst>
          </p:cNvPr>
          <p:cNvSpPr>
            <a:spLocks noGrp="1"/>
          </p:cNvSpPr>
          <p:nvPr>
            <p:ph type="body" sz="quarter" idx="17"/>
          </p:nvPr>
        </p:nvSpPr>
        <p:spPr>
          <a:xfrm>
            <a:off x="79152" y="3057706"/>
            <a:ext cx="6220048" cy="3415013"/>
          </a:xfrm>
        </p:spPr>
        <p:txBody>
          <a:bodyPr/>
          <a:lstStyle/>
          <a:p>
            <a:pPr marL="285750" lvl="0" indent="-285750">
              <a:buFont typeface="Arial" panose="020B0604020202020204" pitchFamily="34" charset="0"/>
              <a:buChar char="•"/>
            </a:pPr>
            <a:r>
              <a:rPr lang="en-US" sz="2000" b="1" dirty="0"/>
              <a:t>Landscapers,</a:t>
            </a:r>
            <a:r>
              <a:rPr lang="en-US" sz="2000" dirty="0"/>
              <a:t> Thursday, July 9, 2020 </a:t>
            </a:r>
            <a:br>
              <a:rPr lang="en-US" sz="2000" dirty="0"/>
            </a:br>
            <a:r>
              <a:rPr lang="en-US" sz="2000" dirty="0"/>
              <a:t>(5-6pm)</a:t>
            </a:r>
          </a:p>
          <a:p>
            <a:pPr marL="285750" lvl="0" indent="-285750">
              <a:buFont typeface="Arial" panose="020B0604020202020204" pitchFamily="34" charset="0"/>
              <a:buChar char="•"/>
            </a:pPr>
            <a:r>
              <a:rPr lang="en-US" sz="2000" b="1" dirty="0"/>
              <a:t>Trucking Contractors</a:t>
            </a:r>
            <a:r>
              <a:rPr lang="en-US" sz="2000" dirty="0"/>
              <a:t>, Thursday, July 16, 2020 (5-6pm)</a:t>
            </a:r>
          </a:p>
          <a:p>
            <a:pPr marL="285750" lvl="0" indent="-285750">
              <a:buFont typeface="Arial" panose="020B0604020202020204" pitchFamily="34" charset="0"/>
              <a:buChar char="•"/>
            </a:pPr>
            <a:r>
              <a:rPr lang="en-US" sz="2000" b="1" dirty="0"/>
              <a:t>Concrete Contractors</a:t>
            </a:r>
            <a:r>
              <a:rPr lang="en-US" sz="2000" dirty="0"/>
              <a:t>, Thursday, July 23, 2020 (5-6pm)</a:t>
            </a:r>
          </a:p>
          <a:p>
            <a:pPr marL="285750" lvl="0" indent="-285750">
              <a:buFont typeface="Arial" panose="020B0604020202020204" pitchFamily="34" charset="0"/>
              <a:buChar char="•"/>
            </a:pPr>
            <a:r>
              <a:rPr lang="en-US" sz="2000" b="1" dirty="0"/>
              <a:t>Excavation Contractors</a:t>
            </a:r>
            <a:r>
              <a:rPr lang="en-US" sz="2000" dirty="0"/>
              <a:t>, Thursday, July 30, 2020 (5-6pm)</a:t>
            </a:r>
          </a:p>
          <a:p>
            <a:pPr marL="285750" lvl="0" indent="-285750">
              <a:buFont typeface="Arial" panose="020B0604020202020204" pitchFamily="34" charset="0"/>
              <a:buChar char="•"/>
            </a:pPr>
            <a:r>
              <a:rPr lang="en-US" sz="2000" b="1" dirty="0"/>
              <a:t>General MLBEs</a:t>
            </a:r>
            <a:r>
              <a:rPr lang="en-US" sz="2000" dirty="0"/>
              <a:t>, Thursday, August 6, 2020 </a:t>
            </a:r>
            <a:br>
              <a:rPr lang="en-US" sz="2000" dirty="0"/>
            </a:br>
            <a:r>
              <a:rPr lang="en-US" sz="2000" dirty="0"/>
              <a:t>(5-6pm)</a:t>
            </a:r>
          </a:p>
          <a:p>
            <a:endParaRPr lang="en-US" sz="2000" dirty="0"/>
          </a:p>
        </p:txBody>
      </p:sp>
    </p:spTree>
    <p:extLst>
      <p:ext uri="{BB962C8B-B14F-4D97-AF65-F5344CB8AC3E}">
        <p14:creationId xmlns:p14="http://schemas.microsoft.com/office/powerpoint/2010/main" val="962970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a:xfrm>
            <a:off x="446314" y="257518"/>
            <a:ext cx="11174186" cy="590931"/>
          </a:xfrm>
        </p:spPr>
        <p:txBody>
          <a:bodyPr/>
          <a:lstStyle/>
          <a:p>
            <a:r>
              <a:rPr lang="en-US" dirty="0"/>
              <a:t>How is it funded?</a:t>
            </a:r>
          </a:p>
        </p:txBody>
      </p:sp>
      <p:pic>
        <p:nvPicPr>
          <p:cNvPr id="11" name="Picture Placeholder 10" descr="Divider slide accent image">
            <a:extLst>
              <a:ext uri="{FF2B5EF4-FFF2-40B4-BE49-F238E27FC236}">
                <a16:creationId xmlns:a16="http://schemas.microsoft.com/office/drawing/2014/main" id="{E8D5AD70-28A1-4A01-AE97-1F4CBFF4990F}"/>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a:stretch/>
        </p:blipFill>
        <p:spPr>
          <a:xfrm>
            <a:off x="0" y="5292725"/>
            <a:ext cx="11944350" cy="1441450"/>
          </a:xfrm>
        </p:spPr>
      </p:pic>
      <p:sp>
        <p:nvSpPr>
          <p:cNvPr id="16" name="Rectangle 15">
            <a:extLst>
              <a:ext uri="{FF2B5EF4-FFF2-40B4-BE49-F238E27FC236}">
                <a16:creationId xmlns:a16="http://schemas.microsoft.com/office/drawing/2014/main" id="{4EB8303B-9502-480C-9C51-6EF9094D5E4F}"/>
              </a:ext>
              <a:ext uri="{C183D7F6-B498-43B3-948B-1728B52AA6E4}">
                <adec:decorative xmlns:adec="http://schemas.microsoft.com/office/drawing/2017/decorative" val="1"/>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 name="Slide Number Placeholder 5">
            <a:extLst>
              <a:ext uri="{FF2B5EF4-FFF2-40B4-BE49-F238E27FC236}">
                <a16:creationId xmlns:a16="http://schemas.microsoft.com/office/drawing/2014/main" id="{3A910B8A-C82A-4E81-9270-CD27D277859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12</a:t>
            </a:fld>
            <a:endParaRPr lang="en-US" b="1" dirty="0">
              <a:solidFill>
                <a:schemeClr val="bg1"/>
              </a:solidFill>
            </a:endParaRPr>
          </a:p>
        </p:txBody>
      </p:sp>
      <p:sp>
        <p:nvSpPr>
          <p:cNvPr id="7" name="Text Placeholder 16">
            <a:extLst>
              <a:ext uri="{FF2B5EF4-FFF2-40B4-BE49-F238E27FC236}">
                <a16:creationId xmlns:a16="http://schemas.microsoft.com/office/drawing/2014/main" id="{0F22C375-9584-4BC7-B50D-7E66A4F84F66}"/>
              </a:ext>
            </a:extLst>
          </p:cNvPr>
          <p:cNvSpPr txBox="1">
            <a:spLocks/>
          </p:cNvSpPr>
          <p:nvPr/>
        </p:nvSpPr>
        <p:spPr>
          <a:xfrm>
            <a:off x="343572" y="3163065"/>
            <a:ext cx="5345150" cy="18622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AutoNum type="arabicPeriod"/>
            </a:pPr>
            <a:r>
              <a:rPr lang="en-US" sz="2400" dirty="0"/>
              <a:t>Strategic Consulting </a:t>
            </a:r>
          </a:p>
          <a:p>
            <a:pPr marL="0" indent="0">
              <a:buNone/>
            </a:pPr>
            <a:r>
              <a:rPr lang="en-US" sz="2400" dirty="0"/>
              <a:t>2. MLBE Registration </a:t>
            </a:r>
          </a:p>
          <a:p>
            <a:pPr marL="0" indent="0">
              <a:buNone/>
            </a:pPr>
            <a:r>
              <a:rPr lang="en-US" sz="2400" dirty="0"/>
              <a:t>3. Eligible MLBE Leads</a:t>
            </a:r>
          </a:p>
          <a:p>
            <a:pPr marL="0" indent="0">
              <a:buNone/>
            </a:pPr>
            <a:r>
              <a:rPr lang="en-US" sz="2400" dirty="0"/>
              <a:t>4. ½ Net Worth Statement Subsidy </a:t>
            </a:r>
          </a:p>
        </p:txBody>
      </p:sp>
      <p:sp>
        <p:nvSpPr>
          <p:cNvPr id="8" name="Text Placeholder 20">
            <a:extLst>
              <a:ext uri="{FF2B5EF4-FFF2-40B4-BE49-F238E27FC236}">
                <a16:creationId xmlns:a16="http://schemas.microsoft.com/office/drawing/2014/main" id="{8196777C-06F9-4AE0-8D38-F1CAECF73909}"/>
              </a:ext>
            </a:extLst>
          </p:cNvPr>
          <p:cNvSpPr txBox="1">
            <a:spLocks/>
          </p:cNvSpPr>
          <p:nvPr/>
        </p:nvSpPr>
        <p:spPr>
          <a:xfrm>
            <a:off x="2586534" y="1092314"/>
            <a:ext cx="6771282" cy="3345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chemeClr val="accent2"/>
                </a:solidFill>
              </a:rPr>
              <a:t>Total Budget: Up to $75,000</a:t>
            </a:r>
          </a:p>
        </p:txBody>
      </p:sp>
      <p:sp>
        <p:nvSpPr>
          <p:cNvPr id="12" name="Text Placeholder 16">
            <a:extLst>
              <a:ext uri="{FF2B5EF4-FFF2-40B4-BE49-F238E27FC236}">
                <a16:creationId xmlns:a16="http://schemas.microsoft.com/office/drawing/2014/main" id="{9E367C45-FDB5-4164-9C0D-B784F4AC354E}"/>
              </a:ext>
            </a:extLst>
          </p:cNvPr>
          <p:cNvSpPr txBox="1">
            <a:spLocks/>
          </p:cNvSpPr>
          <p:nvPr/>
        </p:nvSpPr>
        <p:spPr>
          <a:xfrm>
            <a:off x="5850887" y="3163065"/>
            <a:ext cx="5345150" cy="14414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AutoNum type="arabicPeriod"/>
            </a:pPr>
            <a:r>
              <a:rPr lang="en-US" sz="2400" dirty="0"/>
              <a:t>½ Net Worth Statement Subsidy </a:t>
            </a:r>
          </a:p>
        </p:txBody>
      </p:sp>
      <p:sp>
        <p:nvSpPr>
          <p:cNvPr id="13" name="Text Placeholder 20">
            <a:extLst>
              <a:ext uri="{FF2B5EF4-FFF2-40B4-BE49-F238E27FC236}">
                <a16:creationId xmlns:a16="http://schemas.microsoft.com/office/drawing/2014/main" id="{AFD5867F-4FE8-4A5E-9C7D-2E6C68B70029}"/>
              </a:ext>
            </a:extLst>
          </p:cNvPr>
          <p:cNvSpPr txBox="1">
            <a:spLocks/>
          </p:cNvSpPr>
          <p:nvPr/>
        </p:nvSpPr>
        <p:spPr>
          <a:xfrm>
            <a:off x="5850887" y="2083280"/>
            <a:ext cx="5899079" cy="5909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2"/>
                </a:solidFill>
              </a:rPr>
              <a:t>City of GR – General Operating Funds</a:t>
            </a:r>
          </a:p>
          <a:p>
            <a:pPr marL="0" indent="0">
              <a:buNone/>
            </a:pPr>
            <a:r>
              <a:rPr lang="en-US" sz="2400" b="1" dirty="0">
                <a:solidFill>
                  <a:schemeClr val="accent2"/>
                </a:solidFill>
              </a:rPr>
              <a:t>Up to $7500</a:t>
            </a:r>
          </a:p>
        </p:txBody>
      </p:sp>
      <p:sp>
        <p:nvSpPr>
          <p:cNvPr id="14" name="Text Placeholder 20">
            <a:extLst>
              <a:ext uri="{FF2B5EF4-FFF2-40B4-BE49-F238E27FC236}">
                <a16:creationId xmlns:a16="http://schemas.microsoft.com/office/drawing/2014/main" id="{BF20980B-0C23-410C-8F0C-F1F59DF00157}"/>
              </a:ext>
            </a:extLst>
          </p:cNvPr>
          <p:cNvSpPr txBox="1">
            <a:spLocks/>
          </p:cNvSpPr>
          <p:nvPr/>
        </p:nvSpPr>
        <p:spPr>
          <a:xfrm>
            <a:off x="417224" y="2044237"/>
            <a:ext cx="4900386" cy="3345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2"/>
                </a:solidFill>
              </a:rPr>
              <a:t>W.K. Kellogg Foundation Grant</a:t>
            </a:r>
          </a:p>
          <a:p>
            <a:pPr marL="0" indent="0">
              <a:buNone/>
            </a:pPr>
            <a:r>
              <a:rPr lang="en-US" sz="2400" b="1" dirty="0">
                <a:solidFill>
                  <a:schemeClr val="accent2"/>
                </a:solidFill>
              </a:rPr>
              <a:t>Up to $67,500</a:t>
            </a:r>
          </a:p>
        </p:txBody>
      </p:sp>
      <p:cxnSp>
        <p:nvCxnSpPr>
          <p:cNvPr id="15" name="Straight Connector 14">
            <a:extLst>
              <a:ext uri="{FF2B5EF4-FFF2-40B4-BE49-F238E27FC236}">
                <a16:creationId xmlns:a16="http://schemas.microsoft.com/office/drawing/2014/main" id="{8A29DC53-D0EC-4F97-8696-068630820307}"/>
              </a:ext>
            </a:extLst>
          </p:cNvPr>
          <p:cNvCxnSpPr>
            <a:cxnSpLocks/>
          </p:cNvCxnSpPr>
          <p:nvPr/>
        </p:nvCxnSpPr>
        <p:spPr>
          <a:xfrm>
            <a:off x="5584248" y="2106215"/>
            <a:ext cx="0" cy="304178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8105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How are funds allocated? </a:t>
            </a:r>
            <a:endParaRPr lang="en-GB" dirty="0"/>
          </a:p>
        </p:txBody>
      </p:sp>
      <p:graphicFrame>
        <p:nvGraphicFramePr>
          <p:cNvPr id="4" name="Chart 3" descr="Circular chart">
            <a:extLst>
              <a:ext uri="{FF2B5EF4-FFF2-40B4-BE49-F238E27FC236}">
                <a16:creationId xmlns:a16="http://schemas.microsoft.com/office/drawing/2014/main" id="{8329B45F-C605-4C73-B86F-64F7345650CD}"/>
              </a:ext>
            </a:extLst>
          </p:cNvPr>
          <p:cNvGraphicFramePr/>
          <p:nvPr>
            <p:extLst>
              <p:ext uri="{D42A27DB-BD31-4B8C-83A1-F6EECF244321}">
                <p14:modId xmlns:p14="http://schemas.microsoft.com/office/powerpoint/2010/main" val="2327962616"/>
              </p:ext>
            </p:extLst>
          </p:nvPr>
        </p:nvGraphicFramePr>
        <p:xfrm>
          <a:off x="817902" y="1398063"/>
          <a:ext cx="5054253" cy="4613499"/>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BD5865E0-56EA-0340-B33E-349802453CB6}"/>
              </a:ext>
              <a:ext uri="{C183D7F6-B498-43B3-948B-1728B52AA6E4}">
                <adec:decorative xmlns:adec="http://schemas.microsoft.com/office/drawing/2017/decorative" val="1"/>
              </a:ext>
            </a:extLst>
          </p:cNvPr>
          <p:cNvCxnSpPr/>
          <p:nvPr/>
        </p:nvCxnSpPr>
        <p:spPr>
          <a:xfrm>
            <a:off x="6096000" y="1872343"/>
            <a:ext cx="0" cy="346891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2" name="Chart 11" descr="Tabular chart">
            <a:extLst>
              <a:ext uri="{FF2B5EF4-FFF2-40B4-BE49-F238E27FC236}">
                <a16:creationId xmlns:a16="http://schemas.microsoft.com/office/drawing/2014/main" id="{A5A590C8-9AD2-4C81-82CC-A134905C24F2}"/>
              </a:ext>
            </a:extLst>
          </p:cNvPr>
          <p:cNvGraphicFramePr/>
          <p:nvPr>
            <p:extLst>
              <p:ext uri="{D42A27DB-BD31-4B8C-83A1-F6EECF244321}">
                <p14:modId xmlns:p14="http://schemas.microsoft.com/office/powerpoint/2010/main" val="533808821"/>
              </p:ext>
            </p:extLst>
          </p:nvPr>
        </p:nvGraphicFramePr>
        <p:xfrm>
          <a:off x="6685643" y="1309163"/>
          <a:ext cx="4934857" cy="4613499"/>
        </p:xfrm>
        <a:graphic>
          <a:graphicData uri="http://schemas.openxmlformats.org/drawingml/2006/chart">
            <c:chart xmlns:c="http://schemas.openxmlformats.org/drawingml/2006/chart" xmlns:r="http://schemas.openxmlformats.org/officeDocument/2006/relationships" r:id="rId3"/>
          </a:graphicData>
        </a:graphic>
      </p:graphicFrame>
      <p:pic>
        <p:nvPicPr>
          <p:cNvPr id="3" name="Graphic 2" descr="Target Audience">
            <a:extLst>
              <a:ext uri="{FF2B5EF4-FFF2-40B4-BE49-F238E27FC236}">
                <a16:creationId xmlns:a16="http://schemas.microsoft.com/office/drawing/2014/main" id="{7C66CD0B-0012-4B00-8BCB-61E28BC0F5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87609" y="3147393"/>
            <a:ext cx="1114838" cy="1114838"/>
          </a:xfrm>
          <a:prstGeom prst="rect">
            <a:avLst/>
          </a:prstGeom>
        </p:spPr>
      </p:pic>
    </p:spTree>
    <p:extLst>
      <p:ext uri="{BB962C8B-B14F-4D97-AF65-F5344CB8AC3E}">
        <p14:creationId xmlns:p14="http://schemas.microsoft.com/office/powerpoint/2010/main" val="4030042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Payment Chart </a:t>
            </a:r>
            <a:endParaRPr lang="en-GB" dirty="0"/>
          </a:p>
        </p:txBody>
      </p:sp>
      <p:graphicFrame>
        <p:nvGraphicFramePr>
          <p:cNvPr id="15" name="Table 14">
            <a:extLst>
              <a:ext uri="{FF2B5EF4-FFF2-40B4-BE49-F238E27FC236}">
                <a16:creationId xmlns:a16="http://schemas.microsoft.com/office/drawing/2014/main" id="{6CDC9C35-D466-4519-B3DE-03055872857E}"/>
              </a:ext>
            </a:extLst>
          </p:cNvPr>
          <p:cNvGraphicFramePr>
            <a:graphicFrameLocks noGrp="1"/>
          </p:cNvGraphicFramePr>
          <p:nvPr>
            <p:extLst>
              <p:ext uri="{D42A27DB-BD31-4B8C-83A1-F6EECF244321}">
                <p14:modId xmlns:p14="http://schemas.microsoft.com/office/powerpoint/2010/main" val="3271176515"/>
              </p:ext>
            </p:extLst>
          </p:nvPr>
        </p:nvGraphicFramePr>
        <p:xfrm>
          <a:off x="2226406" y="1480371"/>
          <a:ext cx="7739188" cy="4790244"/>
        </p:xfrm>
        <a:graphic>
          <a:graphicData uri="http://schemas.openxmlformats.org/drawingml/2006/table">
            <a:tbl>
              <a:tblPr firstRow="1" bandRow="1">
                <a:tableStyleId>{5C22544A-7EE6-4342-B048-85BDC9FD1C3A}</a:tableStyleId>
              </a:tblPr>
              <a:tblGrid>
                <a:gridCol w="3869594">
                  <a:extLst>
                    <a:ext uri="{9D8B030D-6E8A-4147-A177-3AD203B41FA5}">
                      <a16:colId xmlns:a16="http://schemas.microsoft.com/office/drawing/2014/main" val="2071492987"/>
                    </a:ext>
                  </a:extLst>
                </a:gridCol>
                <a:gridCol w="3869594">
                  <a:extLst>
                    <a:ext uri="{9D8B030D-6E8A-4147-A177-3AD203B41FA5}">
                      <a16:colId xmlns:a16="http://schemas.microsoft.com/office/drawing/2014/main" val="69624285"/>
                    </a:ext>
                  </a:extLst>
                </a:gridCol>
              </a:tblGrid>
              <a:tr h="798374">
                <a:tc>
                  <a:txBody>
                    <a:bodyPr/>
                    <a:lstStyle/>
                    <a:p>
                      <a:pPr algn="ctr"/>
                      <a:r>
                        <a:rPr lang="en-US" b="1" dirty="0">
                          <a:solidFill>
                            <a:schemeClr val="accent1">
                              <a:lumMod val="50000"/>
                            </a:schemeClr>
                          </a:solidFill>
                          <a:latin typeface="+mn-lt"/>
                        </a:rPr>
                        <a:t>Deliverable</a:t>
                      </a:r>
                      <a:endParaRPr lang="en-GB" b="1" dirty="0">
                        <a:solidFill>
                          <a:schemeClr val="accent1">
                            <a:lumMod val="50000"/>
                          </a:schemeClr>
                        </a:solidFill>
                        <a:latin typeface="+mn-lt"/>
                      </a:endParaRPr>
                    </a:p>
                  </a:txBody>
                  <a:tcPr anchor="ct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accent1">
                              <a:lumMod val="50000"/>
                            </a:schemeClr>
                          </a:solidFill>
                          <a:latin typeface="+mn-lt"/>
                        </a:rPr>
                        <a:t>Payment</a:t>
                      </a:r>
                      <a:endParaRPr lang="en-GB" b="1" dirty="0">
                        <a:solidFill>
                          <a:schemeClr val="accent1">
                            <a:lumMod val="50000"/>
                          </a:schemeClr>
                        </a:solidFill>
                        <a:latin typeface="+mn-lt"/>
                      </a:endParaRPr>
                    </a:p>
                  </a:txBody>
                  <a:tcPr anchor="ct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2816349847"/>
                  </a:ext>
                </a:extLst>
              </a:tr>
              <a:tr h="798374">
                <a:tc>
                  <a:txBody>
                    <a:bodyPr/>
                    <a:lstStyle/>
                    <a:p>
                      <a:pPr marL="0" marR="0" algn="l">
                        <a:lnSpc>
                          <a:spcPct val="107000"/>
                        </a:lnSpc>
                        <a:spcBef>
                          <a:spcPts val="0"/>
                        </a:spcBef>
                        <a:spcAft>
                          <a:spcPts val="0"/>
                        </a:spcAft>
                      </a:pPr>
                      <a:r>
                        <a:rPr lang="en-US" sz="2000" b="0" dirty="0">
                          <a:solidFill>
                            <a:srgbClr val="636A6B"/>
                          </a:solidFill>
                          <a:effectLst/>
                          <a:latin typeface="Century Gothic" panose="020B0502020202020204" pitchFamily="34" charset="0"/>
                          <a:ea typeface="Century Gothic" panose="020B0502020202020204" pitchFamily="34" charset="0"/>
                          <a:cs typeface="Times New Roman" panose="02020603050405020304" pitchFamily="18" charset="0"/>
                        </a:rPr>
                        <a:t>Strategic Consulting </a:t>
                      </a:r>
                      <a:endParaRPr lang="en-US" sz="1600" b="0" dirty="0">
                        <a:solidFill>
                          <a:srgbClr val="636A6B"/>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lnT w="28575" cap="flat" cmpd="sng" algn="ctr">
                      <a:solidFill>
                        <a:schemeClr val="accent1">
                          <a:lumMod val="50000"/>
                        </a:schemeClr>
                      </a:solidFill>
                      <a:prstDash val="solid"/>
                      <a:round/>
                      <a:headEnd type="none" w="med" len="med"/>
                      <a:tailEnd type="none" w="med" len="med"/>
                    </a:lnT>
                    <a:solidFill>
                      <a:schemeClr val="bg1">
                        <a:lumMod val="95000"/>
                      </a:schemeClr>
                    </a:solidFill>
                  </a:tcPr>
                </a:tc>
                <a:tc>
                  <a:txBody>
                    <a:bodyPr/>
                    <a:lstStyle/>
                    <a:p>
                      <a:pPr marL="457200" marR="0" lvl="1" algn="l">
                        <a:lnSpc>
                          <a:spcPct val="107000"/>
                        </a:lnSpc>
                        <a:spcBef>
                          <a:spcPts val="0"/>
                        </a:spcBef>
                        <a:spcAft>
                          <a:spcPts val="0"/>
                        </a:spcAft>
                      </a:pPr>
                      <a:r>
                        <a:rPr lang="en-US" sz="2000" b="0" dirty="0">
                          <a:solidFill>
                            <a:srgbClr val="636A6B"/>
                          </a:solidFill>
                          <a:effectLst/>
                          <a:latin typeface="Century Gothic" panose="020B0502020202020204" pitchFamily="34" charset="0"/>
                          <a:ea typeface="Century Gothic" panose="020B0502020202020204" pitchFamily="34" charset="0"/>
                          <a:cs typeface="Times New Roman" panose="02020603050405020304" pitchFamily="18" charset="0"/>
                        </a:rPr>
                        <a:t>Flat $5000</a:t>
                      </a:r>
                    </a:p>
                    <a:p>
                      <a:pPr marL="457200" marR="0" lvl="1" algn="l">
                        <a:lnSpc>
                          <a:spcPct val="107000"/>
                        </a:lnSpc>
                        <a:spcBef>
                          <a:spcPts val="0"/>
                        </a:spcBef>
                        <a:spcAft>
                          <a:spcPts val="0"/>
                        </a:spcAft>
                      </a:pPr>
                      <a:r>
                        <a:rPr lang="en-US" sz="2000" b="0" dirty="0">
                          <a:solidFill>
                            <a:srgbClr val="636A6B"/>
                          </a:solidFill>
                          <a:effectLst/>
                          <a:latin typeface="Century Gothic" panose="020B0502020202020204" pitchFamily="34" charset="0"/>
                          <a:ea typeface="Century Gothic" panose="020B0502020202020204" pitchFamily="34" charset="0"/>
                          <a:cs typeface="Times New Roman" panose="02020603050405020304" pitchFamily="18" charset="0"/>
                        </a:rPr>
                        <a:t>per organization </a:t>
                      </a:r>
                      <a:endParaRPr lang="en-US" sz="1600" b="0" dirty="0">
                        <a:solidFill>
                          <a:srgbClr val="636A6B"/>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lnT w="28575" cap="flat" cmpd="sng" algn="ctr">
                      <a:solidFill>
                        <a:schemeClr val="accent1">
                          <a:lumMod val="5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394776631"/>
                  </a:ext>
                </a:extLst>
              </a:tr>
              <a:tr h="798374">
                <a:tc>
                  <a:txBody>
                    <a:bodyPr/>
                    <a:lstStyle/>
                    <a:p>
                      <a:pPr marL="0" marR="0" algn="l">
                        <a:lnSpc>
                          <a:spcPct val="107000"/>
                        </a:lnSpc>
                        <a:spcBef>
                          <a:spcPts val="0"/>
                        </a:spcBef>
                        <a:spcAft>
                          <a:spcPts val="0"/>
                        </a:spcAft>
                      </a:pPr>
                      <a:r>
                        <a:rPr lang="en-US" sz="2000" b="0" dirty="0">
                          <a:solidFill>
                            <a:srgbClr val="636A6B"/>
                          </a:solidFill>
                          <a:effectLst/>
                          <a:latin typeface="Century Gothic" panose="020B0502020202020204" pitchFamily="34" charset="0"/>
                          <a:ea typeface="Century Gothic" panose="020B0502020202020204" pitchFamily="34" charset="0"/>
                          <a:cs typeface="Times New Roman" panose="02020603050405020304" pitchFamily="18" charset="0"/>
                        </a:rPr>
                        <a:t>Referral (LEADS)</a:t>
                      </a:r>
                      <a:endParaRPr lang="en-US" sz="1600" b="0" dirty="0">
                        <a:solidFill>
                          <a:srgbClr val="636A6B"/>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oFill/>
                  </a:tcPr>
                </a:tc>
                <a:tc>
                  <a:txBody>
                    <a:bodyPr/>
                    <a:lstStyle/>
                    <a:p>
                      <a:pPr marL="457200" marR="0" lvl="1" algn="l">
                        <a:lnSpc>
                          <a:spcPct val="107000"/>
                        </a:lnSpc>
                        <a:spcBef>
                          <a:spcPts val="0"/>
                        </a:spcBef>
                        <a:spcAft>
                          <a:spcPts val="0"/>
                        </a:spcAft>
                      </a:pPr>
                      <a:r>
                        <a:rPr lang="en-US" sz="2000" b="0" dirty="0">
                          <a:solidFill>
                            <a:srgbClr val="636A6B"/>
                          </a:solidFill>
                          <a:effectLst/>
                          <a:latin typeface="Century Gothic" panose="020B0502020202020204" pitchFamily="34" charset="0"/>
                          <a:ea typeface="Century Gothic" panose="020B0502020202020204" pitchFamily="34" charset="0"/>
                          <a:cs typeface="Times New Roman" panose="02020603050405020304" pitchFamily="18" charset="0"/>
                        </a:rPr>
                        <a:t>$50</a:t>
                      </a:r>
                    </a:p>
                    <a:p>
                      <a:pPr marL="457200" marR="0" lvl="1" algn="l">
                        <a:lnSpc>
                          <a:spcPct val="107000"/>
                        </a:lnSpc>
                        <a:spcBef>
                          <a:spcPts val="0"/>
                        </a:spcBef>
                        <a:spcAft>
                          <a:spcPts val="0"/>
                        </a:spcAft>
                      </a:pPr>
                      <a:r>
                        <a:rPr lang="en-US" sz="2000" b="0" dirty="0">
                          <a:solidFill>
                            <a:srgbClr val="636A6B"/>
                          </a:solidFill>
                          <a:effectLst/>
                          <a:latin typeface="Century Gothic" panose="020B0502020202020204" pitchFamily="34" charset="0"/>
                          <a:ea typeface="Century Gothic" panose="020B0502020202020204" pitchFamily="34" charset="0"/>
                          <a:cs typeface="Times New Roman" panose="02020603050405020304" pitchFamily="18" charset="0"/>
                        </a:rPr>
                        <a:t>per qualified lead </a:t>
                      </a:r>
                      <a:endParaRPr lang="en-US" sz="1600" b="0" dirty="0">
                        <a:solidFill>
                          <a:srgbClr val="636A6B"/>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86392679"/>
                  </a:ext>
                </a:extLst>
              </a:tr>
              <a:tr h="798374">
                <a:tc>
                  <a:txBody>
                    <a:bodyPr/>
                    <a:lstStyle/>
                    <a:p>
                      <a:pPr marL="0" marR="0" algn="l">
                        <a:lnSpc>
                          <a:spcPct val="107000"/>
                        </a:lnSpc>
                        <a:spcBef>
                          <a:spcPts val="0"/>
                        </a:spcBef>
                        <a:spcAft>
                          <a:spcPts val="0"/>
                        </a:spcAft>
                      </a:pPr>
                      <a:r>
                        <a:rPr lang="en-US" sz="2000" b="0">
                          <a:solidFill>
                            <a:srgbClr val="636A6B"/>
                          </a:solidFill>
                          <a:effectLst/>
                          <a:latin typeface="Century Gothic" panose="020B0502020202020204" pitchFamily="34" charset="0"/>
                          <a:ea typeface="Century Gothic" panose="020B0502020202020204" pitchFamily="34" charset="0"/>
                          <a:cs typeface="Times New Roman" panose="02020603050405020304" pitchFamily="18" charset="0"/>
                        </a:rPr>
                        <a:t>Complete MLBE Application Registrations </a:t>
                      </a:r>
                      <a:endParaRPr lang="en-US" sz="1600" b="0">
                        <a:solidFill>
                          <a:srgbClr val="636A6B"/>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457200" marR="0" lvl="1" algn="l">
                        <a:lnSpc>
                          <a:spcPct val="107000"/>
                        </a:lnSpc>
                        <a:spcBef>
                          <a:spcPts val="0"/>
                        </a:spcBef>
                        <a:spcAft>
                          <a:spcPts val="0"/>
                        </a:spcAft>
                      </a:pPr>
                      <a:r>
                        <a:rPr lang="en-US" sz="2000" b="0" dirty="0">
                          <a:solidFill>
                            <a:srgbClr val="636A6B"/>
                          </a:solidFill>
                          <a:effectLst/>
                          <a:latin typeface="Century Gothic" panose="020B0502020202020204" pitchFamily="34" charset="0"/>
                          <a:ea typeface="Century Gothic" panose="020B0502020202020204" pitchFamily="34" charset="0"/>
                          <a:cs typeface="Times New Roman" panose="02020603050405020304" pitchFamily="18" charset="0"/>
                        </a:rPr>
                        <a:t>$300</a:t>
                      </a:r>
                    </a:p>
                    <a:p>
                      <a:pPr marL="457200" marR="0" lvl="1" algn="l">
                        <a:lnSpc>
                          <a:spcPct val="107000"/>
                        </a:lnSpc>
                        <a:spcBef>
                          <a:spcPts val="0"/>
                        </a:spcBef>
                        <a:spcAft>
                          <a:spcPts val="0"/>
                        </a:spcAft>
                      </a:pPr>
                      <a:r>
                        <a:rPr lang="en-US" sz="2000" b="0" dirty="0">
                          <a:solidFill>
                            <a:srgbClr val="636A6B"/>
                          </a:solidFill>
                          <a:effectLst/>
                          <a:latin typeface="Century Gothic" panose="020B0502020202020204" pitchFamily="34" charset="0"/>
                          <a:ea typeface="Century Gothic" panose="020B0502020202020204" pitchFamily="34" charset="0"/>
                          <a:cs typeface="Times New Roman" panose="02020603050405020304" pitchFamily="18" charset="0"/>
                        </a:rPr>
                        <a:t>per eligible registration </a:t>
                      </a:r>
                      <a:endParaRPr lang="en-US" sz="1600" b="0" dirty="0">
                        <a:solidFill>
                          <a:srgbClr val="636A6B"/>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632067249"/>
                  </a:ext>
                </a:extLst>
              </a:tr>
              <a:tr h="798374">
                <a:tc>
                  <a:txBody>
                    <a:bodyPr/>
                    <a:lstStyle/>
                    <a:p>
                      <a:pPr marL="0" marR="0" algn="l">
                        <a:lnSpc>
                          <a:spcPct val="107000"/>
                        </a:lnSpc>
                        <a:spcBef>
                          <a:spcPts val="0"/>
                        </a:spcBef>
                        <a:spcAft>
                          <a:spcPts val="0"/>
                        </a:spcAft>
                      </a:pPr>
                      <a:r>
                        <a:rPr lang="en-US" sz="2000" b="0" dirty="0">
                          <a:solidFill>
                            <a:srgbClr val="636A6B"/>
                          </a:solidFill>
                          <a:effectLst/>
                          <a:latin typeface="Century Gothic" panose="020B0502020202020204" pitchFamily="34" charset="0"/>
                          <a:ea typeface="Century Gothic" panose="020B0502020202020204" pitchFamily="34" charset="0"/>
                          <a:cs typeface="Times New Roman" panose="02020603050405020304" pitchFamily="18" charset="0"/>
                        </a:rPr>
                        <a:t>Registration Bonus for Specific Construction Related Fields</a:t>
                      </a:r>
                      <a:endParaRPr lang="en-US" sz="1600" b="0" dirty="0">
                        <a:solidFill>
                          <a:srgbClr val="636A6B"/>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oFill/>
                  </a:tcPr>
                </a:tc>
                <a:tc>
                  <a:txBody>
                    <a:bodyPr/>
                    <a:lstStyle/>
                    <a:p>
                      <a:pPr marL="457200" marR="0" lvl="1" algn="l">
                        <a:lnSpc>
                          <a:spcPct val="107000"/>
                        </a:lnSpc>
                        <a:spcBef>
                          <a:spcPts val="0"/>
                        </a:spcBef>
                        <a:spcAft>
                          <a:spcPts val="0"/>
                        </a:spcAft>
                      </a:pPr>
                      <a:r>
                        <a:rPr lang="en-US" sz="2000" b="0" dirty="0">
                          <a:solidFill>
                            <a:srgbClr val="636A6B"/>
                          </a:solidFill>
                          <a:effectLst/>
                          <a:latin typeface="Century Gothic" panose="020B0502020202020204" pitchFamily="34" charset="0"/>
                          <a:ea typeface="Century Gothic" panose="020B0502020202020204" pitchFamily="34" charset="0"/>
                          <a:cs typeface="Times New Roman" panose="02020603050405020304" pitchFamily="18" charset="0"/>
                        </a:rPr>
                        <a:t>$50</a:t>
                      </a:r>
                    </a:p>
                    <a:p>
                      <a:pPr marL="457200" marR="0" lvl="1" algn="l">
                        <a:lnSpc>
                          <a:spcPct val="107000"/>
                        </a:lnSpc>
                        <a:spcBef>
                          <a:spcPts val="0"/>
                        </a:spcBef>
                        <a:spcAft>
                          <a:spcPts val="0"/>
                        </a:spcAft>
                      </a:pPr>
                      <a:r>
                        <a:rPr lang="en-US" sz="2000" b="0" dirty="0">
                          <a:solidFill>
                            <a:srgbClr val="636A6B"/>
                          </a:solidFill>
                          <a:effectLst/>
                          <a:latin typeface="Century Gothic" panose="020B0502020202020204" pitchFamily="34" charset="0"/>
                          <a:ea typeface="Century Gothic" panose="020B0502020202020204" pitchFamily="34" charset="0"/>
                          <a:cs typeface="Times New Roman" panose="02020603050405020304" pitchFamily="18" charset="0"/>
                        </a:rPr>
                        <a:t>per eligible registration </a:t>
                      </a:r>
                      <a:endParaRPr lang="en-US" sz="1600" b="0" dirty="0">
                        <a:solidFill>
                          <a:srgbClr val="636A6B"/>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282081765"/>
                  </a:ext>
                </a:extLst>
              </a:tr>
              <a:tr h="798374">
                <a:tc>
                  <a:txBody>
                    <a:bodyPr/>
                    <a:lstStyle/>
                    <a:p>
                      <a:pPr marL="0" marR="0" algn="l">
                        <a:lnSpc>
                          <a:spcPct val="107000"/>
                        </a:lnSpc>
                        <a:spcBef>
                          <a:spcPts val="0"/>
                        </a:spcBef>
                        <a:spcAft>
                          <a:spcPts val="0"/>
                        </a:spcAft>
                      </a:pPr>
                      <a:r>
                        <a:rPr lang="en-US" sz="2000" b="0" dirty="0">
                          <a:solidFill>
                            <a:srgbClr val="636A6B"/>
                          </a:solidFill>
                          <a:effectLst/>
                          <a:latin typeface="Century Gothic" panose="020B0502020202020204" pitchFamily="34" charset="0"/>
                          <a:ea typeface="Century Gothic" panose="020B0502020202020204" pitchFamily="34" charset="0"/>
                          <a:cs typeface="Times New Roman" panose="02020603050405020304" pitchFamily="18" charset="0"/>
                        </a:rPr>
                        <a:t>Net Worth Statement </a:t>
                      </a:r>
                      <a:endParaRPr lang="en-US" sz="1600" b="0" dirty="0">
                        <a:solidFill>
                          <a:srgbClr val="636A6B"/>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457200" marR="0" lvl="1" algn="l">
                        <a:lnSpc>
                          <a:spcPct val="107000"/>
                        </a:lnSpc>
                        <a:spcBef>
                          <a:spcPts val="0"/>
                        </a:spcBef>
                        <a:spcAft>
                          <a:spcPts val="0"/>
                        </a:spcAft>
                      </a:pPr>
                      <a:r>
                        <a:rPr lang="en-US" sz="2000" b="0" dirty="0">
                          <a:solidFill>
                            <a:srgbClr val="636A6B"/>
                          </a:solidFill>
                          <a:effectLst/>
                          <a:latin typeface="Century Gothic" panose="020B0502020202020204" pitchFamily="34" charset="0"/>
                          <a:ea typeface="Century Gothic" panose="020B0502020202020204" pitchFamily="34" charset="0"/>
                          <a:cs typeface="Times New Roman" panose="02020603050405020304" pitchFamily="18" charset="0"/>
                        </a:rPr>
                        <a:t>$500 </a:t>
                      </a:r>
                    </a:p>
                    <a:p>
                      <a:pPr marL="457200" marR="0" lvl="1" algn="l">
                        <a:lnSpc>
                          <a:spcPct val="107000"/>
                        </a:lnSpc>
                        <a:spcBef>
                          <a:spcPts val="0"/>
                        </a:spcBef>
                        <a:spcAft>
                          <a:spcPts val="0"/>
                        </a:spcAft>
                      </a:pPr>
                      <a:r>
                        <a:rPr lang="en-US" sz="2000" b="0" dirty="0">
                          <a:solidFill>
                            <a:srgbClr val="636A6B"/>
                          </a:solidFill>
                          <a:effectLst/>
                          <a:latin typeface="Century Gothic" panose="020B0502020202020204" pitchFamily="34" charset="0"/>
                          <a:ea typeface="Century Gothic" panose="020B0502020202020204" pitchFamily="34" charset="0"/>
                          <a:cs typeface="Times New Roman" panose="02020603050405020304" pitchFamily="18" charset="0"/>
                        </a:rPr>
                        <a:t>City covered costs </a:t>
                      </a:r>
                      <a:endParaRPr lang="en-US" sz="1600" b="0" dirty="0">
                        <a:solidFill>
                          <a:srgbClr val="636A6B"/>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891894351"/>
                  </a:ext>
                </a:extLst>
              </a:tr>
            </a:tbl>
          </a:graphicData>
        </a:graphic>
      </p:graphicFrame>
    </p:spTree>
    <p:extLst>
      <p:ext uri="{BB962C8B-B14F-4D97-AF65-F5344CB8AC3E}">
        <p14:creationId xmlns:p14="http://schemas.microsoft.com/office/powerpoint/2010/main" val="254123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a:xfrm>
            <a:off x="446314" y="257518"/>
            <a:ext cx="11174186" cy="590931"/>
          </a:xfrm>
        </p:spPr>
        <p:txBody>
          <a:bodyPr/>
          <a:lstStyle/>
          <a:p>
            <a:r>
              <a:rPr lang="en-US" dirty="0"/>
              <a:t>How do I know if I am an MLBE?</a:t>
            </a:r>
          </a:p>
        </p:txBody>
      </p:sp>
      <p:pic>
        <p:nvPicPr>
          <p:cNvPr id="11" name="Picture Placeholder 10" descr="Divider slide accent image">
            <a:extLst>
              <a:ext uri="{FF2B5EF4-FFF2-40B4-BE49-F238E27FC236}">
                <a16:creationId xmlns:a16="http://schemas.microsoft.com/office/drawing/2014/main" id="{E8D5AD70-28A1-4A01-AE97-1F4CBFF4990F}"/>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a:stretch/>
        </p:blipFill>
        <p:spPr>
          <a:xfrm>
            <a:off x="0" y="5292725"/>
            <a:ext cx="11944350" cy="1441450"/>
          </a:xfrm>
        </p:spPr>
      </p:pic>
      <p:sp>
        <p:nvSpPr>
          <p:cNvPr id="16" name="Rectangle 15">
            <a:extLst>
              <a:ext uri="{FF2B5EF4-FFF2-40B4-BE49-F238E27FC236}">
                <a16:creationId xmlns:a16="http://schemas.microsoft.com/office/drawing/2014/main" id="{4EB8303B-9502-480C-9C51-6EF9094D5E4F}"/>
              </a:ext>
              <a:ext uri="{C183D7F6-B498-43B3-948B-1728B52AA6E4}">
                <adec:decorative xmlns:adec="http://schemas.microsoft.com/office/drawing/2017/decorative" val="1"/>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 name="Slide Number Placeholder 5">
            <a:extLst>
              <a:ext uri="{FF2B5EF4-FFF2-40B4-BE49-F238E27FC236}">
                <a16:creationId xmlns:a16="http://schemas.microsoft.com/office/drawing/2014/main" id="{3A910B8A-C82A-4E81-9270-CD27D277859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15</a:t>
            </a:fld>
            <a:endParaRPr lang="en-US" b="1" dirty="0">
              <a:solidFill>
                <a:schemeClr val="bg1"/>
              </a:solidFill>
            </a:endParaRPr>
          </a:p>
        </p:txBody>
      </p:sp>
      <p:sp>
        <p:nvSpPr>
          <p:cNvPr id="7" name="Text Placeholder 16">
            <a:extLst>
              <a:ext uri="{FF2B5EF4-FFF2-40B4-BE49-F238E27FC236}">
                <a16:creationId xmlns:a16="http://schemas.microsoft.com/office/drawing/2014/main" id="{0F22C375-9584-4BC7-B50D-7E66A4F84F66}"/>
              </a:ext>
            </a:extLst>
          </p:cNvPr>
          <p:cNvSpPr txBox="1">
            <a:spLocks/>
          </p:cNvSpPr>
          <p:nvPr/>
        </p:nvSpPr>
        <p:spPr>
          <a:xfrm>
            <a:off x="398104" y="1439380"/>
            <a:ext cx="11129866" cy="43330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AutoNum type="arabicPeriod"/>
            </a:pPr>
            <a:r>
              <a:rPr lang="en-US" sz="2400" dirty="0"/>
              <a:t>Business Age –  in operation for at least 2 years </a:t>
            </a:r>
          </a:p>
          <a:p>
            <a:pPr marL="0" indent="0">
              <a:buNone/>
            </a:pPr>
            <a:r>
              <a:rPr lang="en-US" sz="2400" dirty="0"/>
              <a:t>2.  Location – Kent County </a:t>
            </a:r>
          </a:p>
          <a:p>
            <a:pPr marL="0" indent="0">
              <a:buNone/>
            </a:pPr>
            <a:r>
              <a:rPr lang="en-US" sz="2400" dirty="0"/>
              <a:t>3.  CGI/Vendor  Registration</a:t>
            </a:r>
          </a:p>
          <a:p>
            <a:pPr marL="0" indent="0">
              <a:buNone/>
            </a:pPr>
            <a:r>
              <a:rPr lang="en-US" sz="2400" dirty="0"/>
              <a:t>4.  Business Size as determined by North American Industry Classification System (NAICS)Code</a:t>
            </a:r>
          </a:p>
          <a:p>
            <a:pPr marL="971550" lvl="1" indent="-285750"/>
            <a:r>
              <a:rPr lang="en-US" dirty="0">
                <a:solidFill>
                  <a:schemeClr val="tx1">
                    <a:lumMod val="75000"/>
                    <a:lumOff val="25000"/>
                  </a:schemeClr>
                </a:solidFill>
              </a:rPr>
              <a:t>Employee/revenue 3 year average must be 25% or lower than the SBA standard </a:t>
            </a:r>
          </a:p>
          <a:p>
            <a:pPr marL="0" indent="0">
              <a:buNone/>
            </a:pPr>
            <a:r>
              <a:rPr lang="en-US" sz="2400" dirty="0"/>
              <a:t>5.  Net Worth Statement</a:t>
            </a:r>
          </a:p>
          <a:p>
            <a:pPr marL="971550" lvl="1" indent="-285750"/>
            <a:r>
              <a:rPr lang="en-US" dirty="0">
                <a:solidFill>
                  <a:schemeClr val="tx1">
                    <a:lumMod val="75000"/>
                    <a:lumOff val="25000"/>
                  </a:schemeClr>
                </a:solidFill>
              </a:rPr>
              <a:t>CPA or Bank should validate your net worth is less than $250K</a:t>
            </a:r>
          </a:p>
        </p:txBody>
      </p:sp>
      <p:sp>
        <p:nvSpPr>
          <p:cNvPr id="8" name="Text Placeholder 20">
            <a:extLst>
              <a:ext uri="{FF2B5EF4-FFF2-40B4-BE49-F238E27FC236}">
                <a16:creationId xmlns:a16="http://schemas.microsoft.com/office/drawing/2014/main" id="{8196777C-06F9-4AE0-8D38-F1CAECF73909}"/>
              </a:ext>
            </a:extLst>
          </p:cNvPr>
          <p:cNvSpPr txBox="1">
            <a:spLocks/>
          </p:cNvSpPr>
          <p:nvPr/>
        </p:nvSpPr>
        <p:spPr>
          <a:xfrm>
            <a:off x="446314" y="918354"/>
            <a:ext cx="4900386" cy="3345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2"/>
                </a:solidFill>
              </a:rPr>
              <a:t>Eligibility Criteria </a:t>
            </a:r>
          </a:p>
        </p:txBody>
      </p:sp>
    </p:spTree>
    <p:extLst>
      <p:ext uri="{BB962C8B-B14F-4D97-AF65-F5344CB8AC3E}">
        <p14:creationId xmlns:p14="http://schemas.microsoft.com/office/powerpoint/2010/main" val="3810027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a:xfrm>
            <a:off x="446314" y="375376"/>
            <a:ext cx="11174186" cy="590931"/>
          </a:xfrm>
        </p:spPr>
        <p:txBody>
          <a:bodyPr/>
          <a:lstStyle/>
          <a:p>
            <a:r>
              <a:rPr lang="en-US" dirty="0"/>
              <a:t>Thank you to our </a:t>
            </a:r>
            <a:r>
              <a:rPr lang="en-US"/>
              <a:t>river restoration partners </a:t>
            </a:r>
            <a:endParaRPr lang="en-US" dirty="0"/>
          </a:p>
        </p:txBody>
      </p:sp>
      <p:pic>
        <p:nvPicPr>
          <p:cNvPr id="11" name="Picture Placeholder 10" descr="Divider slide accent image">
            <a:extLst>
              <a:ext uri="{FF2B5EF4-FFF2-40B4-BE49-F238E27FC236}">
                <a16:creationId xmlns:a16="http://schemas.microsoft.com/office/drawing/2014/main" id="{E8D5AD70-28A1-4A01-AE97-1F4CBFF4990F}"/>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a:stretch/>
        </p:blipFill>
        <p:spPr>
          <a:xfrm>
            <a:off x="0" y="5292725"/>
            <a:ext cx="11944350" cy="1441450"/>
          </a:xfrm>
        </p:spPr>
      </p:pic>
      <p:sp>
        <p:nvSpPr>
          <p:cNvPr id="16" name="Rectangle 15">
            <a:extLst>
              <a:ext uri="{FF2B5EF4-FFF2-40B4-BE49-F238E27FC236}">
                <a16:creationId xmlns:a16="http://schemas.microsoft.com/office/drawing/2014/main" id="{4EB8303B-9502-480C-9C51-6EF9094D5E4F}"/>
              </a:ext>
              <a:ext uri="{C183D7F6-B498-43B3-948B-1728B52AA6E4}">
                <adec:decorative xmlns:adec="http://schemas.microsoft.com/office/drawing/2017/decorative" val="1"/>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 name="Slide Number Placeholder 5">
            <a:extLst>
              <a:ext uri="{FF2B5EF4-FFF2-40B4-BE49-F238E27FC236}">
                <a16:creationId xmlns:a16="http://schemas.microsoft.com/office/drawing/2014/main" id="{3A910B8A-C82A-4E81-9270-CD27D277859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16</a:t>
            </a:fld>
            <a:endParaRPr lang="en-US" b="1" dirty="0">
              <a:solidFill>
                <a:schemeClr val="bg1"/>
              </a:solidFill>
            </a:endParaRPr>
          </a:p>
        </p:txBody>
      </p:sp>
      <p:pic>
        <p:nvPicPr>
          <p:cNvPr id="1026" name="Picture 2" descr="Grand Rapids Whitewater">
            <a:extLst>
              <a:ext uri="{FF2B5EF4-FFF2-40B4-BE49-F238E27FC236}">
                <a16:creationId xmlns:a16="http://schemas.microsoft.com/office/drawing/2014/main" id="{BB99F6D9-D3DF-4469-B489-69DCDE635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83" y="1352273"/>
            <a:ext cx="4319108" cy="10797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town Grand Rapids, Inc.">
            <a:extLst>
              <a:ext uri="{FF2B5EF4-FFF2-40B4-BE49-F238E27FC236}">
                <a16:creationId xmlns:a16="http://schemas.microsoft.com/office/drawing/2014/main" id="{CDF2D98B-1AE5-4DD2-A65D-F79912B854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8550" y="2876148"/>
            <a:ext cx="2065997" cy="20659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01141FF-EEBA-4D52-BD94-3A189D9F502D}"/>
              </a:ext>
            </a:extLst>
          </p:cNvPr>
          <p:cNvPicPr>
            <a:picLocks noChangeAspect="1"/>
          </p:cNvPicPr>
          <p:nvPr/>
        </p:nvPicPr>
        <p:blipFill>
          <a:blip r:embed="rId5"/>
          <a:stretch>
            <a:fillRect/>
          </a:stretch>
        </p:blipFill>
        <p:spPr>
          <a:xfrm>
            <a:off x="446314" y="3479367"/>
            <a:ext cx="2313447" cy="766041"/>
          </a:xfrm>
          <a:prstGeom prst="rect">
            <a:avLst/>
          </a:prstGeom>
        </p:spPr>
      </p:pic>
      <p:pic>
        <p:nvPicPr>
          <p:cNvPr id="12" name="Picture 11">
            <a:extLst>
              <a:ext uri="{FF2B5EF4-FFF2-40B4-BE49-F238E27FC236}">
                <a16:creationId xmlns:a16="http://schemas.microsoft.com/office/drawing/2014/main" id="{72184639-C25A-4948-A5AB-B55342C47B2F}"/>
              </a:ext>
            </a:extLst>
          </p:cNvPr>
          <p:cNvPicPr>
            <a:picLocks noChangeAspect="1"/>
          </p:cNvPicPr>
          <p:nvPr/>
        </p:nvPicPr>
        <p:blipFill>
          <a:blip r:embed="rId6"/>
          <a:stretch>
            <a:fillRect/>
          </a:stretch>
        </p:blipFill>
        <p:spPr>
          <a:xfrm>
            <a:off x="3362436" y="3068005"/>
            <a:ext cx="1438163" cy="1457510"/>
          </a:xfrm>
          <a:prstGeom prst="rect">
            <a:avLst/>
          </a:prstGeom>
        </p:spPr>
      </p:pic>
      <p:pic>
        <p:nvPicPr>
          <p:cNvPr id="13" name="Picture 12">
            <a:extLst>
              <a:ext uri="{FF2B5EF4-FFF2-40B4-BE49-F238E27FC236}">
                <a16:creationId xmlns:a16="http://schemas.microsoft.com/office/drawing/2014/main" id="{B30BBC44-CFE2-497A-A686-84F96E191962}"/>
              </a:ext>
            </a:extLst>
          </p:cNvPr>
          <p:cNvPicPr>
            <a:picLocks noChangeAspect="1"/>
          </p:cNvPicPr>
          <p:nvPr/>
        </p:nvPicPr>
        <p:blipFill>
          <a:blip r:embed="rId7"/>
          <a:stretch>
            <a:fillRect/>
          </a:stretch>
        </p:blipFill>
        <p:spPr>
          <a:xfrm>
            <a:off x="5470321" y="3068005"/>
            <a:ext cx="1365250" cy="1631639"/>
          </a:xfrm>
          <a:prstGeom prst="rect">
            <a:avLst/>
          </a:prstGeom>
        </p:spPr>
      </p:pic>
      <p:pic>
        <p:nvPicPr>
          <p:cNvPr id="4" name="Picture 2" descr="Michigan Department of Natural Resources - Wikipedia">
            <a:extLst>
              <a:ext uri="{FF2B5EF4-FFF2-40B4-BE49-F238E27FC236}">
                <a16:creationId xmlns:a16="http://schemas.microsoft.com/office/drawing/2014/main" id="{7D268516-E44C-4988-BABE-D7AED58F6A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11159" y="2981768"/>
            <a:ext cx="1658532" cy="16904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ealth Department | Kent County, Michigan">
            <a:extLst>
              <a:ext uri="{FF2B5EF4-FFF2-40B4-BE49-F238E27FC236}">
                <a16:creationId xmlns:a16="http://schemas.microsoft.com/office/drawing/2014/main" id="{4B637E1F-860D-4AB1-8F7B-B911D93BB77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1889" t="9307" r="9571" b="8952"/>
          <a:stretch/>
        </p:blipFill>
        <p:spPr bwMode="auto">
          <a:xfrm>
            <a:off x="9404350" y="725955"/>
            <a:ext cx="2065997" cy="2150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619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C7A54B61-8541-AB40-BD1C-F80E8A424061}"/>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a:stretch/>
        </p:blipFill>
        <p:spPr>
          <a:xfrm>
            <a:off x="-174661" y="0"/>
            <a:ext cx="12366661" cy="6328881"/>
          </a:xfrm>
        </p:spPr>
      </p:pic>
      <p:sp>
        <p:nvSpPr>
          <p:cNvPr id="32" name="Picture Placeholder 13">
            <a:extLst>
              <a:ext uri="{FF2B5EF4-FFF2-40B4-BE49-F238E27FC236}">
                <a16:creationId xmlns:a16="http://schemas.microsoft.com/office/drawing/2014/main" id="{8DBDD9F7-3B84-F743-95F4-C9FA74DA597F}"/>
              </a:ext>
            </a:extLst>
          </p:cNvPr>
          <p:cNvSpPr txBox="1">
            <a:spLocks/>
          </p:cNvSpPr>
          <p:nvPr/>
        </p:nvSpPr>
        <p:spPr>
          <a:xfrm flipH="1">
            <a:off x="-174661" y="3895249"/>
            <a:ext cx="12366661" cy="2962751"/>
          </a:xfrm>
          <a:custGeom>
            <a:avLst/>
            <a:gdLst>
              <a:gd name="connsiteX0" fmla="*/ 12486732 w 13339868"/>
              <a:gd name="connsiteY0" fmla="*/ 1914 h 2962751"/>
              <a:gd name="connsiteX1" fmla="*/ 6703529 w 13339868"/>
              <a:gd name="connsiteY1" fmla="*/ 827870 h 2962751"/>
              <a:gd name="connsiteX2" fmla="*/ 704617 w 13339868"/>
              <a:gd name="connsiteY2" fmla="*/ 1735152 h 2962751"/>
              <a:gd name="connsiteX3" fmla="*/ 0 w 13339868"/>
              <a:gd name="connsiteY3" fmla="*/ 1775657 h 2962751"/>
              <a:gd name="connsiteX4" fmla="*/ 0 w 13339868"/>
              <a:gd name="connsiteY4" fmla="*/ 2962751 h 2962751"/>
              <a:gd name="connsiteX5" fmla="*/ 13339868 w 13339868"/>
              <a:gd name="connsiteY5" fmla="*/ 2962751 h 2962751"/>
              <a:gd name="connsiteX6" fmla="*/ 13339868 w 13339868"/>
              <a:gd name="connsiteY6" fmla="*/ 13763 h 2962751"/>
              <a:gd name="connsiteX7" fmla="*/ 12991874 w 13339868"/>
              <a:gd name="connsiteY7" fmla="*/ 2211 h 2962751"/>
              <a:gd name="connsiteX8" fmla="*/ 12486732 w 13339868"/>
              <a:gd name="connsiteY8" fmla="*/ 1914 h 296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9868" h="2962751">
                <a:moveTo>
                  <a:pt x="12486732" y="1914"/>
                </a:moveTo>
                <a:cubicBezTo>
                  <a:pt x="11089145" y="23578"/>
                  <a:pt x="9273241" y="233112"/>
                  <a:pt x="6703529" y="827870"/>
                </a:cubicBezTo>
                <a:cubicBezTo>
                  <a:pt x="4500510" y="1337758"/>
                  <a:pt x="2693772" y="1601336"/>
                  <a:pt x="704617" y="1735152"/>
                </a:cubicBezTo>
                <a:lnTo>
                  <a:pt x="0" y="1775657"/>
                </a:lnTo>
                <a:lnTo>
                  <a:pt x="0" y="2962751"/>
                </a:lnTo>
                <a:lnTo>
                  <a:pt x="13339868" y="2962751"/>
                </a:lnTo>
                <a:lnTo>
                  <a:pt x="13339868" y="13763"/>
                </a:lnTo>
                <a:lnTo>
                  <a:pt x="12991874" y="2211"/>
                </a:lnTo>
                <a:cubicBezTo>
                  <a:pt x="12829592" y="-567"/>
                  <a:pt x="12661430" y="-794"/>
                  <a:pt x="12486732" y="1914"/>
                </a:cubicBezTo>
                <a:close/>
              </a:path>
            </a:pathLst>
          </a:custGeom>
          <a:solidFill>
            <a:schemeClr val="tx1">
              <a:alpha val="62000"/>
            </a:schemeClr>
          </a:solidFill>
        </p:spPr>
        <p:txBody>
          <a:bodyPr vert="horz" wrap="square"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1800" b="0" kern="1200" dirty="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Insert Image</a:t>
            </a:r>
          </a:p>
        </p:txBody>
      </p:sp>
      <p:sp>
        <p:nvSpPr>
          <p:cNvPr id="12" name="Rectangle 11">
            <a:extLst>
              <a:ext uri="{FF2B5EF4-FFF2-40B4-BE49-F238E27FC236}">
                <a16:creationId xmlns:a16="http://schemas.microsoft.com/office/drawing/2014/main" id="{D7F67FDF-D697-3249-AD21-75F6353FFBA5}"/>
              </a:ext>
              <a:ext uri="{C183D7F6-B498-43B3-948B-1728B52AA6E4}">
                <adec:decorative xmlns:adec="http://schemas.microsoft.com/office/drawing/2017/decorative" val="1"/>
              </a:ext>
            </a:extLst>
          </p:cNvPr>
          <p:cNvSpPr/>
          <p:nvPr/>
        </p:nvSpPr>
        <p:spPr>
          <a:xfrm>
            <a:off x="428638" y="4976454"/>
            <a:ext cx="73152"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597266" y="5219949"/>
            <a:ext cx="6979925" cy="701731"/>
          </a:xfrm>
        </p:spPr>
        <p:txBody>
          <a:bodyPr/>
          <a:lstStyle/>
          <a:p>
            <a:r>
              <a:rPr lang="en-US" dirty="0"/>
              <a:t>THANK YOU! | QUESTIONS?</a:t>
            </a:r>
          </a:p>
        </p:txBody>
      </p:sp>
    </p:spTree>
    <p:extLst>
      <p:ext uri="{BB962C8B-B14F-4D97-AF65-F5344CB8AC3E}">
        <p14:creationId xmlns:p14="http://schemas.microsoft.com/office/powerpoint/2010/main" val="308218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a:xfrm>
            <a:off x="446314" y="299296"/>
            <a:ext cx="11174186" cy="590931"/>
          </a:xfrm>
        </p:spPr>
        <p:txBody>
          <a:bodyPr/>
          <a:lstStyle/>
          <a:p>
            <a:r>
              <a:rPr lang="en-US" dirty="0"/>
              <a:t>Presenters </a:t>
            </a:r>
          </a:p>
        </p:txBody>
      </p:sp>
      <p:pic>
        <p:nvPicPr>
          <p:cNvPr id="11" name="Picture Placeholder 10" descr="Divider slide accent image">
            <a:extLst>
              <a:ext uri="{FF2B5EF4-FFF2-40B4-BE49-F238E27FC236}">
                <a16:creationId xmlns:a16="http://schemas.microsoft.com/office/drawing/2014/main" id="{E8D5AD70-28A1-4A01-AE97-1F4CBFF4990F}"/>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a:stretch/>
        </p:blipFill>
        <p:spPr>
          <a:xfrm>
            <a:off x="0" y="5292725"/>
            <a:ext cx="11944350" cy="1441450"/>
          </a:xfrm>
        </p:spPr>
      </p:pic>
      <p:sp>
        <p:nvSpPr>
          <p:cNvPr id="16" name="Rectangle 15">
            <a:extLst>
              <a:ext uri="{FF2B5EF4-FFF2-40B4-BE49-F238E27FC236}">
                <a16:creationId xmlns:a16="http://schemas.microsoft.com/office/drawing/2014/main" id="{4EB8303B-9502-480C-9C51-6EF9094D5E4F}"/>
              </a:ext>
              <a:ext uri="{C183D7F6-B498-43B3-948B-1728B52AA6E4}">
                <adec:decorative xmlns:adec="http://schemas.microsoft.com/office/drawing/2017/decorative" val="1"/>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 name="Slide Number Placeholder 5">
            <a:extLst>
              <a:ext uri="{FF2B5EF4-FFF2-40B4-BE49-F238E27FC236}">
                <a16:creationId xmlns:a16="http://schemas.microsoft.com/office/drawing/2014/main" id="{3A910B8A-C82A-4E81-9270-CD27D277859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2</a:t>
            </a:fld>
            <a:endParaRPr lang="en-US" b="1" dirty="0">
              <a:solidFill>
                <a:schemeClr val="bg1"/>
              </a:solidFill>
            </a:endParaRPr>
          </a:p>
        </p:txBody>
      </p:sp>
      <p:pic>
        <p:nvPicPr>
          <p:cNvPr id="7" name="Picture 6">
            <a:extLst>
              <a:ext uri="{FF2B5EF4-FFF2-40B4-BE49-F238E27FC236}">
                <a16:creationId xmlns:a16="http://schemas.microsoft.com/office/drawing/2014/main" id="{40125D3C-9A1F-4169-AB35-302DAE1435BC}"/>
              </a:ext>
            </a:extLst>
          </p:cNvPr>
          <p:cNvPicPr>
            <a:picLocks noChangeAspect="1"/>
          </p:cNvPicPr>
          <p:nvPr/>
        </p:nvPicPr>
        <p:blipFill rotWithShape="1">
          <a:blip r:embed="rId3"/>
          <a:srcRect l="20241" t="8863" b="28742"/>
          <a:stretch/>
        </p:blipFill>
        <p:spPr>
          <a:xfrm>
            <a:off x="2522001" y="1074738"/>
            <a:ext cx="2219216" cy="2332657"/>
          </a:xfrm>
          <a:prstGeom prst="rect">
            <a:avLst/>
          </a:prstGeom>
        </p:spPr>
      </p:pic>
      <p:sp>
        <p:nvSpPr>
          <p:cNvPr id="15" name="Subtitle 2">
            <a:extLst>
              <a:ext uri="{FF2B5EF4-FFF2-40B4-BE49-F238E27FC236}">
                <a16:creationId xmlns:a16="http://schemas.microsoft.com/office/drawing/2014/main" id="{159A0BE0-748E-45C7-88BE-AD7A75BE707C}"/>
              </a:ext>
            </a:extLst>
          </p:cNvPr>
          <p:cNvSpPr txBox="1">
            <a:spLocks/>
          </p:cNvSpPr>
          <p:nvPr/>
        </p:nvSpPr>
        <p:spPr>
          <a:xfrm>
            <a:off x="6328881" y="3561494"/>
            <a:ext cx="3765478" cy="1577132"/>
          </a:xfrm>
          <a:prstGeom prst="rect">
            <a:avLst/>
          </a:prstGeom>
        </p:spPr>
        <p:txBody>
          <a:bodyPr vert="horz" lIns="91440" tIns="0" rIns="91440" bIns="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1"/>
            <a:r>
              <a:rPr lang="en-US" sz="1600" dirty="0"/>
              <a:t>Alvin Hills, IV </a:t>
            </a:r>
          </a:p>
          <a:p>
            <a:pPr lvl="1"/>
            <a:r>
              <a:rPr lang="en-US" sz="1600" dirty="0"/>
              <a:t>Business Developer </a:t>
            </a:r>
          </a:p>
          <a:p>
            <a:pPr lvl="1"/>
            <a:endParaRPr lang="en-US" sz="1200" dirty="0"/>
          </a:p>
          <a:p>
            <a:pPr lvl="1"/>
            <a:r>
              <a:rPr lang="en-US" sz="1200" dirty="0"/>
              <a:t>City of Grand Rapids </a:t>
            </a:r>
          </a:p>
          <a:p>
            <a:pPr lvl="1"/>
            <a:r>
              <a:rPr lang="en-US" sz="1200" dirty="0"/>
              <a:t>Office of Equity and Engagement </a:t>
            </a:r>
          </a:p>
          <a:p>
            <a:pPr lvl="1"/>
            <a:r>
              <a:rPr lang="en-US" sz="1200" dirty="0">
                <a:hlinkClick r:id="rId4"/>
              </a:rPr>
              <a:t>ahills@grand-rapids.mi.us</a:t>
            </a:r>
            <a:endParaRPr lang="en-US" sz="1200" dirty="0"/>
          </a:p>
          <a:p>
            <a:pPr lvl="1"/>
            <a:r>
              <a:rPr lang="en-US" sz="1200" dirty="0"/>
              <a:t>P: 616-456-3449</a:t>
            </a:r>
          </a:p>
        </p:txBody>
      </p:sp>
      <p:sp>
        <p:nvSpPr>
          <p:cNvPr id="18" name="Subtitle 2">
            <a:extLst>
              <a:ext uri="{FF2B5EF4-FFF2-40B4-BE49-F238E27FC236}">
                <a16:creationId xmlns:a16="http://schemas.microsoft.com/office/drawing/2014/main" id="{995008A6-3689-411E-BF51-B49FAA5713D0}"/>
              </a:ext>
            </a:extLst>
          </p:cNvPr>
          <p:cNvSpPr txBox="1">
            <a:spLocks/>
          </p:cNvSpPr>
          <p:nvPr/>
        </p:nvSpPr>
        <p:spPr>
          <a:xfrm>
            <a:off x="2059423" y="3561494"/>
            <a:ext cx="3765478" cy="1577132"/>
          </a:xfrm>
          <a:prstGeom prst="rect">
            <a:avLst/>
          </a:prstGeom>
        </p:spPr>
        <p:txBody>
          <a:bodyPr vert="horz" lIns="91440" tIns="0" rIns="91440" bIns="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1"/>
            <a:r>
              <a:rPr lang="en-US" sz="1600" dirty="0"/>
              <a:t>Ciarra C. Adkins, JD</a:t>
            </a:r>
          </a:p>
          <a:p>
            <a:pPr lvl="1"/>
            <a:r>
              <a:rPr lang="en-US" sz="1600" dirty="0"/>
              <a:t>Equity Analyst </a:t>
            </a:r>
          </a:p>
          <a:p>
            <a:pPr lvl="1"/>
            <a:endParaRPr lang="en-US" sz="1200" dirty="0"/>
          </a:p>
          <a:p>
            <a:pPr lvl="1"/>
            <a:r>
              <a:rPr lang="en-US" sz="1200" dirty="0"/>
              <a:t>City of Grand Rapids </a:t>
            </a:r>
          </a:p>
          <a:p>
            <a:pPr lvl="1"/>
            <a:r>
              <a:rPr lang="en-US" sz="1200" dirty="0"/>
              <a:t>Office of Equity &amp; Engagement</a:t>
            </a:r>
          </a:p>
          <a:p>
            <a:pPr lvl="1"/>
            <a:r>
              <a:rPr lang="en-US" sz="1200" dirty="0">
                <a:hlinkClick r:id="rId5"/>
              </a:rPr>
              <a:t>cadkins@grand-rapids.mi.us</a:t>
            </a:r>
            <a:endParaRPr lang="en-US" sz="1200" dirty="0"/>
          </a:p>
          <a:p>
            <a:pPr lvl="1"/>
            <a:r>
              <a:rPr lang="en-US" sz="1200" dirty="0"/>
              <a:t>P: 616-456-4657</a:t>
            </a:r>
          </a:p>
        </p:txBody>
      </p:sp>
      <p:pic>
        <p:nvPicPr>
          <p:cNvPr id="2" name="Picture 2" descr="Social responsibility, community and technology | Marketing | Western  Michigan University">
            <a:extLst>
              <a:ext uri="{FF2B5EF4-FFF2-40B4-BE49-F238E27FC236}">
                <a16:creationId xmlns:a16="http://schemas.microsoft.com/office/drawing/2014/main" id="{32833E02-9857-4D41-89DA-4F39AFAB8FE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121" b="9671"/>
          <a:stretch/>
        </p:blipFill>
        <p:spPr bwMode="auto">
          <a:xfrm>
            <a:off x="6816904" y="1044326"/>
            <a:ext cx="2219216" cy="2363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870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a:xfrm>
            <a:off x="446314" y="375376"/>
            <a:ext cx="11174186" cy="590931"/>
          </a:xfrm>
        </p:spPr>
        <p:txBody>
          <a:bodyPr/>
          <a:lstStyle/>
          <a:p>
            <a:r>
              <a:rPr lang="en-US" dirty="0"/>
              <a:t>MLBE Program Partners</a:t>
            </a:r>
          </a:p>
        </p:txBody>
      </p:sp>
      <p:pic>
        <p:nvPicPr>
          <p:cNvPr id="11" name="Picture Placeholder 10" descr="Divider slide accent image">
            <a:extLst>
              <a:ext uri="{FF2B5EF4-FFF2-40B4-BE49-F238E27FC236}">
                <a16:creationId xmlns:a16="http://schemas.microsoft.com/office/drawing/2014/main" id="{E8D5AD70-28A1-4A01-AE97-1F4CBFF4990F}"/>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a:stretch/>
        </p:blipFill>
        <p:spPr>
          <a:xfrm>
            <a:off x="0" y="5292725"/>
            <a:ext cx="11944350" cy="1441450"/>
          </a:xfrm>
        </p:spPr>
      </p:pic>
      <p:sp>
        <p:nvSpPr>
          <p:cNvPr id="16" name="Rectangle 15">
            <a:extLst>
              <a:ext uri="{FF2B5EF4-FFF2-40B4-BE49-F238E27FC236}">
                <a16:creationId xmlns:a16="http://schemas.microsoft.com/office/drawing/2014/main" id="{4EB8303B-9502-480C-9C51-6EF9094D5E4F}"/>
              </a:ext>
              <a:ext uri="{C183D7F6-B498-43B3-948B-1728B52AA6E4}">
                <adec:decorative xmlns:adec="http://schemas.microsoft.com/office/drawing/2017/decorative" val="1"/>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 name="Slide Number Placeholder 5">
            <a:extLst>
              <a:ext uri="{FF2B5EF4-FFF2-40B4-BE49-F238E27FC236}">
                <a16:creationId xmlns:a16="http://schemas.microsoft.com/office/drawing/2014/main" id="{3A910B8A-C82A-4E81-9270-CD27D277859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3</a:t>
            </a:fld>
            <a:endParaRPr lang="en-US" b="1" dirty="0">
              <a:solidFill>
                <a:schemeClr val="bg1"/>
              </a:solidFill>
            </a:endParaRPr>
          </a:p>
        </p:txBody>
      </p:sp>
      <p:pic>
        <p:nvPicPr>
          <p:cNvPr id="1032" name="Picture 8">
            <a:extLst>
              <a:ext uri="{FF2B5EF4-FFF2-40B4-BE49-F238E27FC236}">
                <a16:creationId xmlns:a16="http://schemas.microsoft.com/office/drawing/2014/main" id="{DC387BFD-70C8-4BCB-A8F7-D5185679EE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175" y="2057280"/>
            <a:ext cx="4602162" cy="12890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C6D65F4-8FAD-4590-ADF2-B1ED6C60CB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1792" y="1691171"/>
            <a:ext cx="3657839" cy="1711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76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Large background image placeholder">
            <a:extLst>
              <a:ext uri="{FF2B5EF4-FFF2-40B4-BE49-F238E27FC236}">
                <a16:creationId xmlns:a16="http://schemas.microsoft.com/office/drawing/2014/main" id="{786A19C6-E002-4933-863A-594D051F378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26" name="Text Placeholder 25">
            <a:extLst>
              <a:ext uri="{FF2B5EF4-FFF2-40B4-BE49-F238E27FC236}">
                <a16:creationId xmlns:a16="http://schemas.microsoft.com/office/drawing/2014/main" id="{C945F022-8812-45B5-933D-19A4B9A35A81}"/>
              </a:ext>
            </a:extLst>
          </p:cNvPr>
          <p:cNvSpPr>
            <a:spLocks noGrp="1"/>
          </p:cNvSpPr>
          <p:nvPr>
            <p:ph type="body" sz="quarter" idx="15"/>
          </p:nvPr>
        </p:nvSpPr>
        <p:spPr/>
        <p:txBody>
          <a:bodyPr/>
          <a:lstStyle/>
          <a:p>
            <a:r>
              <a:rPr lang="en-US" dirty="0"/>
              <a:t>“</a:t>
            </a:r>
          </a:p>
        </p:txBody>
      </p:sp>
      <p:sp>
        <p:nvSpPr>
          <p:cNvPr id="20" name="Text Placeholder 19">
            <a:extLst>
              <a:ext uri="{FF2B5EF4-FFF2-40B4-BE49-F238E27FC236}">
                <a16:creationId xmlns:a16="http://schemas.microsoft.com/office/drawing/2014/main" id="{54BE0E0A-A560-4455-A59B-C7C534771261}"/>
              </a:ext>
            </a:extLst>
          </p:cNvPr>
          <p:cNvSpPr>
            <a:spLocks noGrp="1"/>
          </p:cNvSpPr>
          <p:nvPr>
            <p:ph type="body" sz="quarter" idx="14"/>
          </p:nvPr>
        </p:nvSpPr>
        <p:spPr>
          <a:xfrm>
            <a:off x="1587500" y="2314912"/>
            <a:ext cx="10033000" cy="4298613"/>
          </a:xfrm>
        </p:spPr>
        <p:txBody>
          <a:bodyPr/>
          <a:lstStyle/>
          <a:p>
            <a:r>
              <a:rPr lang="en-US" sz="2400" b="1" dirty="0"/>
              <a:t>RIVER EQUITY STATEMENT</a:t>
            </a:r>
          </a:p>
          <a:p>
            <a:r>
              <a:rPr lang="en-US" sz="2400" dirty="0"/>
              <a:t>To create a River for All that honors both the history and the future of our river by embedding racial and economic equity principles in all that we do both in the water and along the river banks. </a:t>
            </a:r>
          </a:p>
          <a:p>
            <a:endParaRPr lang="en-US" sz="2400" dirty="0"/>
          </a:p>
          <a:p>
            <a:r>
              <a:rPr lang="en-US" sz="2400" dirty="0"/>
              <a:t>We understand that all river-related decisions today will have an immense generational impact on the residents of our city.”</a:t>
            </a:r>
          </a:p>
          <a:p>
            <a:endParaRPr lang="en-US" dirty="0"/>
          </a:p>
        </p:txBody>
      </p:sp>
      <p:sp>
        <p:nvSpPr>
          <p:cNvPr id="6" name="Title 5" hidden="1">
            <a:extLst>
              <a:ext uri="{FF2B5EF4-FFF2-40B4-BE49-F238E27FC236}">
                <a16:creationId xmlns:a16="http://schemas.microsoft.com/office/drawing/2014/main" id="{0FA90190-EBCB-443F-BFD6-79BA1A836363}"/>
              </a:ext>
            </a:extLst>
          </p:cNvPr>
          <p:cNvSpPr>
            <a:spLocks noGrp="1"/>
          </p:cNvSpPr>
          <p:nvPr>
            <p:ph type="title"/>
          </p:nvPr>
        </p:nvSpPr>
        <p:spPr/>
        <p:txBody>
          <a:bodyPr/>
          <a:lstStyle/>
          <a:p>
            <a:r>
              <a:rPr lang="en-US" dirty="0"/>
              <a:t>Quote and Image Slide</a:t>
            </a:r>
          </a:p>
        </p:txBody>
      </p:sp>
      <p:sp>
        <p:nvSpPr>
          <p:cNvPr id="5" name="Rectangle 4">
            <a:extLst>
              <a:ext uri="{FF2B5EF4-FFF2-40B4-BE49-F238E27FC236}">
                <a16:creationId xmlns:a16="http://schemas.microsoft.com/office/drawing/2014/main" id="{4D2D947A-5BA8-423D-A1CE-1ABB26F5937B}"/>
              </a:ext>
              <a:ext uri="{C183D7F6-B498-43B3-948B-1728B52AA6E4}">
                <adec:decorative xmlns:adec="http://schemas.microsoft.com/office/drawing/2017/decorative" val="1"/>
              </a:ext>
            </a:extLst>
          </p:cNvPr>
          <p:cNvSpPr/>
          <p:nvPr/>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 name="Slide Number Placeholder 5">
            <a:extLst>
              <a:ext uri="{FF2B5EF4-FFF2-40B4-BE49-F238E27FC236}">
                <a16:creationId xmlns:a16="http://schemas.microsoft.com/office/drawing/2014/main" id="{3C7EED59-10A2-45B8-ACF5-4D37A39076F2}"/>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4</a:t>
            </a:fld>
            <a:endParaRPr lang="en-US" b="1" dirty="0">
              <a:solidFill>
                <a:schemeClr val="bg1"/>
              </a:solidFill>
            </a:endParaRPr>
          </a:p>
        </p:txBody>
      </p:sp>
    </p:spTree>
    <p:extLst>
      <p:ext uri="{BB962C8B-B14F-4D97-AF65-F5344CB8AC3E}">
        <p14:creationId xmlns:p14="http://schemas.microsoft.com/office/powerpoint/2010/main" val="3788758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close up of a sign&#10;&#10;Description automatically generated">
            <a:extLst>
              <a:ext uri="{FF2B5EF4-FFF2-40B4-BE49-F238E27FC236}">
                <a16:creationId xmlns:a16="http://schemas.microsoft.com/office/drawing/2014/main" id="{2F11473D-C81F-4AC6-8BAB-A8A8A2907E88}"/>
              </a:ext>
            </a:extLst>
          </p:cNvPr>
          <p:cNvPicPr>
            <a:picLocks noGrp="1" noChangeAspect="1"/>
          </p:cNvPicPr>
          <p:nvPr>
            <p:ph type="pic" sz="quarter" idx="13"/>
          </p:nvPr>
        </p:nvPicPr>
        <p:blipFill>
          <a:blip r:embed="rId2"/>
          <a:srcRect t="2709" b="2709"/>
          <a:stretch>
            <a:fillRect/>
          </a:stretch>
        </p:blipFill>
        <p:spPr>
          <a:xfrm>
            <a:off x="3381311" y="795631"/>
            <a:ext cx="5429378" cy="5568593"/>
          </a:xfrm>
          <a:pattFill prst="pct5">
            <a:fgClr>
              <a:schemeClr val="bg1">
                <a:lumMod val="95000"/>
              </a:schemeClr>
            </a:fgClr>
            <a:bgClr>
              <a:schemeClr val="bg1"/>
            </a:bgClr>
          </a:pattFill>
        </p:spPr>
      </p:pic>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Capacity Building</a:t>
            </a:r>
            <a:br>
              <a:rPr lang="en-US" dirty="0"/>
            </a:br>
            <a:r>
              <a:rPr lang="en-US" dirty="0"/>
              <a:t> </a:t>
            </a:r>
          </a:p>
        </p:txBody>
      </p:sp>
      <p:sp>
        <p:nvSpPr>
          <p:cNvPr id="7" name="Rectangle 6">
            <a:extLst>
              <a:ext uri="{FF2B5EF4-FFF2-40B4-BE49-F238E27FC236}">
                <a16:creationId xmlns:a16="http://schemas.microsoft.com/office/drawing/2014/main" id="{61E397FF-5106-4C31-8E91-796AEA20258E}"/>
              </a:ext>
              <a:ext uri="{C183D7F6-B498-43B3-948B-1728B52AA6E4}">
                <adec:decorative xmlns:adec="http://schemas.microsoft.com/office/drawing/2017/decorative" val="1"/>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8" name="Slide Number Placeholder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5</a:t>
            </a:fld>
            <a:endParaRPr lang="en-US" b="1" dirty="0">
              <a:solidFill>
                <a:schemeClr val="bg1"/>
              </a:solidFill>
            </a:endParaRPr>
          </a:p>
        </p:txBody>
      </p:sp>
    </p:spTree>
    <p:extLst>
      <p:ext uri="{BB962C8B-B14F-4D97-AF65-F5344CB8AC3E}">
        <p14:creationId xmlns:p14="http://schemas.microsoft.com/office/powerpoint/2010/main" val="3727818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a:xfrm>
            <a:off x="446314" y="250916"/>
            <a:ext cx="11174186" cy="1089529"/>
          </a:xfrm>
        </p:spPr>
        <p:txBody>
          <a:bodyPr/>
          <a:lstStyle/>
          <a:p>
            <a:r>
              <a:rPr lang="en-US" dirty="0"/>
              <a:t>Why implement a MLBE Registration Program </a:t>
            </a:r>
            <a:br>
              <a:rPr lang="en-US" dirty="0"/>
            </a:br>
            <a:r>
              <a:rPr lang="en-US" dirty="0"/>
              <a:t>for the River Restoration?</a:t>
            </a:r>
          </a:p>
        </p:txBody>
      </p:sp>
      <p:pic>
        <p:nvPicPr>
          <p:cNvPr id="11" name="Picture Placeholder 10" descr="Divider slide accent image">
            <a:extLst>
              <a:ext uri="{FF2B5EF4-FFF2-40B4-BE49-F238E27FC236}">
                <a16:creationId xmlns:a16="http://schemas.microsoft.com/office/drawing/2014/main" id="{E8D5AD70-28A1-4A01-AE97-1F4CBFF4990F}"/>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a:stretch/>
        </p:blipFill>
        <p:spPr>
          <a:xfrm>
            <a:off x="0" y="5292725"/>
            <a:ext cx="11944350" cy="1441450"/>
          </a:xfrm>
        </p:spPr>
      </p:pic>
      <p:sp>
        <p:nvSpPr>
          <p:cNvPr id="16" name="Rectangle 15">
            <a:extLst>
              <a:ext uri="{FF2B5EF4-FFF2-40B4-BE49-F238E27FC236}">
                <a16:creationId xmlns:a16="http://schemas.microsoft.com/office/drawing/2014/main" id="{4EB8303B-9502-480C-9C51-6EF9094D5E4F}"/>
              </a:ext>
              <a:ext uri="{C183D7F6-B498-43B3-948B-1728B52AA6E4}">
                <adec:decorative xmlns:adec="http://schemas.microsoft.com/office/drawing/2017/decorative" val="1"/>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 name="Slide Number Placeholder 5">
            <a:extLst>
              <a:ext uri="{FF2B5EF4-FFF2-40B4-BE49-F238E27FC236}">
                <a16:creationId xmlns:a16="http://schemas.microsoft.com/office/drawing/2014/main" id="{3A910B8A-C82A-4E81-9270-CD27D277859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6</a:t>
            </a:fld>
            <a:endParaRPr lang="en-US" b="1" dirty="0">
              <a:solidFill>
                <a:schemeClr val="bg1"/>
              </a:solidFill>
            </a:endParaRPr>
          </a:p>
        </p:txBody>
      </p:sp>
      <p:sp>
        <p:nvSpPr>
          <p:cNvPr id="4" name="Rectangle 3">
            <a:extLst>
              <a:ext uri="{FF2B5EF4-FFF2-40B4-BE49-F238E27FC236}">
                <a16:creationId xmlns:a16="http://schemas.microsoft.com/office/drawing/2014/main" id="{D0FDB936-0581-4ABD-89A0-C14135712AFB}"/>
              </a:ext>
            </a:extLst>
          </p:cNvPr>
          <p:cNvSpPr/>
          <p:nvPr/>
        </p:nvSpPr>
        <p:spPr>
          <a:xfrm>
            <a:off x="571928" y="1441825"/>
            <a:ext cx="11372422" cy="3346109"/>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River for All</a:t>
            </a:r>
          </a:p>
          <a:p>
            <a:pPr marL="285750" indent="-285750">
              <a:lnSpc>
                <a:spcPct val="150000"/>
              </a:lnSpc>
              <a:buFont typeface="Arial" panose="020B0604020202020204" pitchFamily="34" charset="0"/>
              <a:buChar char="•"/>
            </a:pPr>
            <a:r>
              <a:rPr lang="en-US" sz="2400" dirty="0"/>
              <a:t>City of Grand Rapids Strategic Plan and commitment to equity </a:t>
            </a:r>
          </a:p>
          <a:p>
            <a:pPr marL="285750" indent="-285750">
              <a:lnSpc>
                <a:spcPct val="150000"/>
              </a:lnSpc>
              <a:buFont typeface="Arial" panose="020B0604020202020204" pitchFamily="34" charset="0"/>
              <a:buChar char="•"/>
            </a:pPr>
            <a:r>
              <a:rPr lang="en-US" sz="2400" dirty="0"/>
              <a:t>Conversations in the construction industry </a:t>
            </a:r>
          </a:p>
          <a:p>
            <a:pPr marL="285750" indent="-285750">
              <a:lnSpc>
                <a:spcPct val="150000"/>
              </a:lnSpc>
              <a:buFont typeface="Arial" panose="020B0604020202020204" pitchFamily="34" charset="0"/>
              <a:buChar char="•"/>
            </a:pPr>
            <a:r>
              <a:rPr lang="en-US" sz="2400" dirty="0"/>
              <a:t>Need for capacity building </a:t>
            </a:r>
          </a:p>
          <a:p>
            <a:pPr marL="285750" indent="-285750">
              <a:lnSpc>
                <a:spcPct val="150000"/>
              </a:lnSpc>
              <a:buFont typeface="Arial" panose="020B0604020202020204" pitchFamily="34" charset="0"/>
              <a:buChar char="•"/>
            </a:pPr>
            <a:r>
              <a:rPr lang="en-US" sz="2400" dirty="0"/>
              <a:t>Late Fall 2020/Winter 2021 river construction bidding opportunities </a:t>
            </a:r>
          </a:p>
          <a:p>
            <a:pPr marL="285750" indent="-285750">
              <a:lnSpc>
                <a:spcPct val="150000"/>
              </a:lnSpc>
              <a:buFont typeface="Arial" panose="020B0604020202020204" pitchFamily="34" charset="0"/>
              <a:buChar char="•"/>
            </a:pPr>
            <a:r>
              <a:rPr lang="en-US" sz="2400" dirty="0"/>
              <a:t>Local job and wealth creation</a:t>
            </a:r>
          </a:p>
        </p:txBody>
      </p:sp>
    </p:spTree>
    <p:extLst>
      <p:ext uri="{BB962C8B-B14F-4D97-AF65-F5344CB8AC3E}">
        <p14:creationId xmlns:p14="http://schemas.microsoft.com/office/powerpoint/2010/main" val="831051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a:xfrm>
            <a:off x="452664" y="323735"/>
            <a:ext cx="11174186" cy="590931"/>
          </a:xfrm>
        </p:spPr>
        <p:txBody>
          <a:bodyPr/>
          <a:lstStyle/>
          <a:p>
            <a:r>
              <a:rPr lang="en-US" dirty="0"/>
              <a:t>About the Program?</a:t>
            </a:r>
          </a:p>
        </p:txBody>
      </p:sp>
      <p:pic>
        <p:nvPicPr>
          <p:cNvPr id="11" name="Picture Placeholder 10" descr="Divider slide accent image">
            <a:extLst>
              <a:ext uri="{FF2B5EF4-FFF2-40B4-BE49-F238E27FC236}">
                <a16:creationId xmlns:a16="http://schemas.microsoft.com/office/drawing/2014/main" id="{E8D5AD70-28A1-4A01-AE97-1F4CBFF4990F}"/>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a:stretch/>
        </p:blipFill>
        <p:spPr>
          <a:xfrm>
            <a:off x="0" y="5292725"/>
            <a:ext cx="11944350" cy="1441450"/>
          </a:xfrm>
        </p:spPr>
      </p:pic>
      <p:sp>
        <p:nvSpPr>
          <p:cNvPr id="16" name="Rectangle 15">
            <a:extLst>
              <a:ext uri="{FF2B5EF4-FFF2-40B4-BE49-F238E27FC236}">
                <a16:creationId xmlns:a16="http://schemas.microsoft.com/office/drawing/2014/main" id="{4EB8303B-9502-480C-9C51-6EF9094D5E4F}"/>
              </a:ext>
              <a:ext uri="{C183D7F6-B498-43B3-948B-1728B52AA6E4}">
                <adec:decorative xmlns:adec="http://schemas.microsoft.com/office/drawing/2017/decorative" val="1"/>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 name="Slide Number Placeholder 5">
            <a:extLst>
              <a:ext uri="{FF2B5EF4-FFF2-40B4-BE49-F238E27FC236}">
                <a16:creationId xmlns:a16="http://schemas.microsoft.com/office/drawing/2014/main" id="{3A910B8A-C82A-4E81-9270-CD27D277859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7</a:t>
            </a:fld>
            <a:endParaRPr lang="en-US" b="1" dirty="0">
              <a:solidFill>
                <a:schemeClr val="bg1"/>
              </a:solidFill>
            </a:endParaRPr>
          </a:p>
        </p:txBody>
      </p:sp>
      <p:sp>
        <p:nvSpPr>
          <p:cNvPr id="4" name="Rectangle 3">
            <a:extLst>
              <a:ext uri="{FF2B5EF4-FFF2-40B4-BE49-F238E27FC236}">
                <a16:creationId xmlns:a16="http://schemas.microsoft.com/office/drawing/2014/main" id="{D0FDB936-0581-4ABD-89A0-C14135712AFB}"/>
              </a:ext>
            </a:extLst>
          </p:cNvPr>
          <p:cNvSpPr/>
          <p:nvPr/>
        </p:nvSpPr>
        <p:spPr>
          <a:xfrm>
            <a:off x="571928" y="1017664"/>
            <a:ext cx="11372422" cy="4673523"/>
          </a:xfrm>
          <a:prstGeom prst="rect">
            <a:avLst/>
          </a:prstGeom>
        </p:spPr>
        <p:txBody>
          <a:bodyPr wrap="square">
            <a:spAutoFit/>
          </a:bodyPr>
          <a:lstStyle/>
          <a:p>
            <a:r>
              <a:rPr lang="en-US" sz="2400" b="1" dirty="0"/>
              <a:t>Timeline</a:t>
            </a:r>
            <a:r>
              <a:rPr lang="en-US" sz="2400" dirty="0"/>
              <a:t> </a:t>
            </a:r>
          </a:p>
          <a:p>
            <a:pPr marL="342900" indent="-342900">
              <a:buFont typeface="Arial" panose="020B0604020202020204" pitchFamily="34" charset="0"/>
              <a:buChar char="•"/>
            </a:pPr>
            <a:r>
              <a:rPr lang="en-US" sz="2400" dirty="0"/>
              <a:t>July 7, 2020 - October 31, 2020</a:t>
            </a:r>
          </a:p>
          <a:p>
            <a:endParaRPr lang="en-US" sz="2400" dirty="0"/>
          </a:p>
          <a:p>
            <a:r>
              <a:rPr lang="en-US" sz="2400" b="1" dirty="0"/>
              <a:t>Goal</a:t>
            </a:r>
          </a:p>
          <a:p>
            <a:pPr marL="342900" indent="-342900">
              <a:buFont typeface="Arial" panose="020B0604020202020204" pitchFamily="34" charset="0"/>
              <a:buChar char="•"/>
            </a:pPr>
            <a:r>
              <a:rPr lang="en-US" sz="2400" dirty="0"/>
              <a:t>30-40 new companies registered on the City of Grand Rapids MLBE List</a:t>
            </a:r>
          </a:p>
          <a:p>
            <a:endParaRPr lang="en-US" sz="2400" dirty="0"/>
          </a:p>
          <a:p>
            <a:r>
              <a:rPr lang="en-US" sz="2400" b="1" dirty="0"/>
              <a:t>Who should apply? </a:t>
            </a:r>
          </a:p>
          <a:p>
            <a:pPr marL="342900" indent="-342900">
              <a:buFont typeface="Arial" panose="020B0604020202020204" pitchFamily="34" charset="0"/>
              <a:buChar char="•"/>
            </a:pPr>
            <a:r>
              <a:rPr lang="en-US" sz="2400" dirty="0"/>
              <a:t>Kent County based small, minority, and/or women owned firms </a:t>
            </a:r>
          </a:p>
          <a:p>
            <a:endParaRPr lang="en-US" sz="2400" dirty="0"/>
          </a:p>
          <a:p>
            <a:r>
              <a:rPr lang="en-US" sz="2400" b="1" dirty="0"/>
              <a:t>How do I apply? </a:t>
            </a:r>
          </a:p>
          <a:p>
            <a:pPr marL="342900" indent="-342900">
              <a:buFont typeface="Arial" panose="020B0604020202020204" pitchFamily="34" charset="0"/>
              <a:buChar char="•"/>
            </a:pPr>
            <a:r>
              <a:rPr lang="en-US" sz="2400" dirty="0"/>
              <a:t>Through a designated partner agency</a:t>
            </a:r>
          </a:p>
          <a:p>
            <a:pPr marL="285750" indent="-285750">
              <a:lnSpc>
                <a:spcPct val="200000"/>
              </a:lnSpc>
              <a:buFont typeface="Arial" panose="020B0604020202020204" pitchFamily="34" charset="0"/>
              <a:buChar char="•"/>
            </a:pPr>
            <a:endParaRPr lang="en-US" sz="2000" dirty="0"/>
          </a:p>
        </p:txBody>
      </p:sp>
    </p:spTree>
    <p:extLst>
      <p:ext uri="{BB962C8B-B14F-4D97-AF65-F5344CB8AC3E}">
        <p14:creationId xmlns:p14="http://schemas.microsoft.com/office/powerpoint/2010/main" val="1210767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Our Strategy </a:t>
            </a:r>
            <a:endParaRPr lang="en-GB" dirty="0"/>
          </a:p>
        </p:txBody>
      </p:sp>
      <p:sp>
        <p:nvSpPr>
          <p:cNvPr id="38" name="Text Placeholder 37">
            <a:extLst>
              <a:ext uri="{FF2B5EF4-FFF2-40B4-BE49-F238E27FC236}">
                <a16:creationId xmlns:a16="http://schemas.microsoft.com/office/drawing/2014/main" id="{AC4CB2C1-7DE3-44DC-A4F5-55C9466AE9FE}"/>
              </a:ext>
            </a:extLst>
          </p:cNvPr>
          <p:cNvSpPr>
            <a:spLocks noGrp="1"/>
          </p:cNvSpPr>
          <p:nvPr>
            <p:ph type="body" sz="quarter" idx="14"/>
          </p:nvPr>
        </p:nvSpPr>
        <p:spPr>
          <a:xfrm>
            <a:off x="184944" y="2046108"/>
            <a:ext cx="3082132" cy="334508"/>
          </a:xfrm>
        </p:spPr>
        <p:txBody>
          <a:bodyPr/>
          <a:lstStyle/>
          <a:p>
            <a:r>
              <a:rPr lang="en-US" sz="3200" dirty="0"/>
              <a:t>1 </a:t>
            </a:r>
          </a:p>
          <a:p>
            <a:r>
              <a:rPr lang="en-US" sz="3200" dirty="0"/>
              <a:t>+ Partnerships</a:t>
            </a:r>
            <a:endParaRPr lang="en-GB" sz="3200" dirty="0"/>
          </a:p>
        </p:txBody>
      </p:sp>
      <p:sp>
        <p:nvSpPr>
          <p:cNvPr id="39" name="Text Placeholder 38">
            <a:extLst>
              <a:ext uri="{FF2B5EF4-FFF2-40B4-BE49-F238E27FC236}">
                <a16:creationId xmlns:a16="http://schemas.microsoft.com/office/drawing/2014/main" id="{78932DB0-2733-4BAD-BB5D-9536D20E0907}"/>
              </a:ext>
            </a:extLst>
          </p:cNvPr>
          <p:cNvSpPr>
            <a:spLocks noGrp="1"/>
          </p:cNvSpPr>
          <p:nvPr>
            <p:ph type="body" sz="quarter" idx="15"/>
          </p:nvPr>
        </p:nvSpPr>
        <p:spPr>
          <a:xfrm>
            <a:off x="3848360" y="2046108"/>
            <a:ext cx="4045338" cy="334508"/>
          </a:xfrm>
        </p:spPr>
        <p:txBody>
          <a:bodyPr/>
          <a:lstStyle/>
          <a:p>
            <a:r>
              <a:rPr lang="en-US" sz="3200" dirty="0"/>
              <a:t>2</a:t>
            </a:r>
          </a:p>
          <a:p>
            <a:r>
              <a:rPr lang="en-US" sz="3200" dirty="0"/>
              <a:t>- Decrease Systemic Barriers </a:t>
            </a:r>
            <a:endParaRPr lang="en-GB" sz="3200" dirty="0"/>
          </a:p>
        </p:txBody>
      </p:sp>
      <p:sp>
        <p:nvSpPr>
          <p:cNvPr id="40" name="Text Placeholder 39">
            <a:extLst>
              <a:ext uri="{FF2B5EF4-FFF2-40B4-BE49-F238E27FC236}">
                <a16:creationId xmlns:a16="http://schemas.microsoft.com/office/drawing/2014/main" id="{8849DCBF-FE6C-4038-BE61-0BE3E249C355}"/>
              </a:ext>
            </a:extLst>
          </p:cNvPr>
          <p:cNvSpPr>
            <a:spLocks noGrp="1"/>
          </p:cNvSpPr>
          <p:nvPr>
            <p:ph type="body" sz="quarter" idx="16"/>
          </p:nvPr>
        </p:nvSpPr>
        <p:spPr>
          <a:xfrm>
            <a:off x="8248262" y="2046108"/>
            <a:ext cx="3497424" cy="334508"/>
          </a:xfrm>
        </p:spPr>
        <p:txBody>
          <a:bodyPr/>
          <a:lstStyle/>
          <a:p>
            <a:r>
              <a:rPr lang="en-US" sz="3200" dirty="0"/>
              <a:t>3</a:t>
            </a:r>
          </a:p>
          <a:p>
            <a:r>
              <a:rPr lang="en-US" sz="3200" dirty="0"/>
              <a:t>+ Increase MLBE Registrations </a:t>
            </a:r>
            <a:endParaRPr lang="en-GB" sz="3200" dirty="0"/>
          </a:p>
        </p:txBody>
      </p:sp>
      <p:cxnSp>
        <p:nvCxnSpPr>
          <p:cNvPr id="14" name="Straight Connector 13">
            <a:extLst>
              <a:ext uri="{FF2B5EF4-FFF2-40B4-BE49-F238E27FC236}">
                <a16:creationId xmlns:a16="http://schemas.microsoft.com/office/drawing/2014/main" id="{46710565-1F58-4036-8A9F-0EC4DA6A07E5}"/>
              </a:ext>
            </a:extLst>
          </p:cNvPr>
          <p:cNvCxnSpPr>
            <a:cxnSpLocks/>
          </p:cNvCxnSpPr>
          <p:nvPr/>
        </p:nvCxnSpPr>
        <p:spPr>
          <a:xfrm>
            <a:off x="3570514" y="1965649"/>
            <a:ext cx="0" cy="304178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EFC1FEAA-3DB8-4889-B5AC-8EE62D7B668E}"/>
              </a:ext>
            </a:extLst>
          </p:cNvPr>
          <p:cNvCxnSpPr>
            <a:cxnSpLocks/>
          </p:cNvCxnSpPr>
          <p:nvPr/>
        </p:nvCxnSpPr>
        <p:spPr>
          <a:xfrm>
            <a:off x="8120743" y="1908110"/>
            <a:ext cx="0" cy="304178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4431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C060842E-CFCA-4CC7-A07A-BD7EE7E442E2}"/>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l="1918" t="388" r="7398"/>
          <a:stretch/>
        </p:blipFill>
        <p:spPr>
          <a:xfrm>
            <a:off x="5743042" y="1082350"/>
            <a:ext cx="6176865" cy="4848158"/>
          </a:xfrm>
        </p:spPr>
      </p:pic>
      <p:sp>
        <p:nvSpPr>
          <p:cNvPr id="3" name="Title 2">
            <a:extLst>
              <a:ext uri="{FF2B5EF4-FFF2-40B4-BE49-F238E27FC236}">
                <a16:creationId xmlns:a16="http://schemas.microsoft.com/office/drawing/2014/main" id="{0CEC20AC-9F3B-4E0B-B215-EC057156C852}"/>
              </a:ext>
            </a:extLst>
          </p:cNvPr>
          <p:cNvSpPr>
            <a:spLocks noGrp="1"/>
          </p:cNvSpPr>
          <p:nvPr>
            <p:ph type="title"/>
          </p:nvPr>
        </p:nvSpPr>
        <p:spPr>
          <a:xfrm>
            <a:off x="446314" y="743075"/>
            <a:ext cx="5170715" cy="590931"/>
          </a:xfrm>
        </p:spPr>
        <p:txBody>
          <a:bodyPr/>
          <a:lstStyle/>
          <a:p>
            <a:r>
              <a:rPr lang="en-US" dirty="0"/>
              <a:t>+ Partnerships</a:t>
            </a:r>
          </a:p>
        </p:txBody>
      </p:sp>
      <p:sp>
        <p:nvSpPr>
          <p:cNvPr id="4" name="Text Placeholder 3">
            <a:extLst>
              <a:ext uri="{FF2B5EF4-FFF2-40B4-BE49-F238E27FC236}">
                <a16:creationId xmlns:a16="http://schemas.microsoft.com/office/drawing/2014/main" id="{8ACAC570-DCB6-4629-A78C-4E7A22D80BC1}"/>
              </a:ext>
            </a:extLst>
          </p:cNvPr>
          <p:cNvSpPr>
            <a:spLocks noGrp="1"/>
          </p:cNvSpPr>
          <p:nvPr>
            <p:ph type="body" sz="quarter" idx="14"/>
          </p:nvPr>
        </p:nvSpPr>
        <p:spPr>
          <a:xfrm>
            <a:off x="634506" y="1947654"/>
            <a:ext cx="5045529" cy="334508"/>
          </a:xfrm>
        </p:spPr>
        <p:txBody>
          <a:bodyPr/>
          <a:lstStyle/>
          <a:p>
            <a:r>
              <a:rPr lang="en-US" sz="2400" dirty="0"/>
              <a:t>Importance of Capacity Building</a:t>
            </a:r>
          </a:p>
        </p:txBody>
      </p:sp>
      <p:sp>
        <p:nvSpPr>
          <p:cNvPr id="11" name="Text Placeholder 10">
            <a:extLst>
              <a:ext uri="{FF2B5EF4-FFF2-40B4-BE49-F238E27FC236}">
                <a16:creationId xmlns:a16="http://schemas.microsoft.com/office/drawing/2014/main" id="{164BA677-DB4E-4FD2-AA4B-E540A8AC4B35}"/>
              </a:ext>
            </a:extLst>
          </p:cNvPr>
          <p:cNvSpPr>
            <a:spLocks noGrp="1"/>
          </p:cNvSpPr>
          <p:nvPr>
            <p:ph type="body" sz="quarter" idx="17"/>
          </p:nvPr>
        </p:nvSpPr>
        <p:spPr>
          <a:xfrm>
            <a:off x="571499" y="2708227"/>
            <a:ext cx="4559301" cy="3561943"/>
          </a:xfrm>
        </p:spPr>
        <p:txBody>
          <a:bodyPr/>
          <a:lstStyle/>
          <a:p>
            <a:pPr marL="342900" indent="-342900">
              <a:buFont typeface="Arial" panose="020B0604020202020204" pitchFamily="34" charset="0"/>
              <a:buChar char="•"/>
            </a:pPr>
            <a:r>
              <a:rPr lang="en-US" sz="2400" dirty="0"/>
              <a:t>It is intentional that we offer strategic consulting dollars to our participating partners</a:t>
            </a:r>
          </a:p>
          <a:p>
            <a:pPr marL="342900" indent="-342900">
              <a:buFont typeface="Arial" panose="020B0604020202020204" pitchFamily="34" charset="0"/>
              <a:buChar char="•"/>
            </a:pPr>
            <a:endParaRPr lang="en-US" sz="900" dirty="0"/>
          </a:p>
          <a:p>
            <a:pPr marL="342900" indent="-342900">
              <a:buFont typeface="Arial" panose="020B0604020202020204" pitchFamily="34" charset="0"/>
              <a:buChar char="•"/>
            </a:pPr>
            <a:r>
              <a:rPr lang="en-US" sz="2400" dirty="0"/>
              <a:t>We recognize that this endeavor requires both time and leveraging of their social capital</a:t>
            </a:r>
          </a:p>
        </p:txBody>
      </p:sp>
    </p:spTree>
    <p:extLst>
      <p:ext uri="{BB962C8B-B14F-4D97-AF65-F5344CB8AC3E}">
        <p14:creationId xmlns:p14="http://schemas.microsoft.com/office/powerpoint/2010/main" val="2721744030"/>
      </p:ext>
    </p:extLst>
  </p:cSld>
  <p:clrMapOvr>
    <a:masterClrMapping/>
  </p:clrMapOvr>
</p:sld>
</file>

<file path=ppt/theme/theme1.xml><?xml version="1.0" encoding="utf-8"?>
<a:theme xmlns:a="http://schemas.openxmlformats.org/drawingml/2006/main" name="Office Theme">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89715846_Ocean presentation_RVA_v4.potx" id="{354FE8D4-E883-4E79-A422-6A1915D44872}" vid="{AAC9F203-D7BC-4B95-936D-67F55828A5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dbcd2b66-c2f2-45fd-9416-ef9d0d1abdc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CCA7D54817954CB88D79084D2EB3EC" ma:contentTypeVersion="10" ma:contentTypeDescription="Create a new document." ma:contentTypeScope="" ma:versionID="73b1850bb4490046331f19262e47df7e">
  <xsd:schema xmlns:xsd="http://www.w3.org/2001/XMLSchema" xmlns:xs="http://www.w3.org/2001/XMLSchema" xmlns:p="http://schemas.microsoft.com/office/2006/metadata/properties" xmlns:ns3="dbcd2b66-c2f2-45fd-9416-ef9d0d1abdcb" targetNamespace="http://schemas.microsoft.com/office/2006/metadata/properties" ma:root="true" ma:fieldsID="da107e325b69d2fd5b3407fb0f47aea1" ns3:_="">
    <xsd:import namespace="dbcd2b66-c2f2-45fd-9416-ef9d0d1abdc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cd2b66-c2f2-45fd-9416-ef9d0d1abd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9B7651-08C1-49A1-AFE9-4E4CD342176D}">
  <ds:schemaRefs>
    <ds:schemaRef ds:uri="http://purl.org/dc/elements/1.1/"/>
    <ds:schemaRef ds:uri="http://schemas.microsoft.com/office/2006/metadata/properties"/>
    <ds:schemaRef ds:uri="dbcd2b66-c2f2-45fd-9416-ef9d0d1abdc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DC3D7A05-DE9A-4773-A113-AAE964924F7A}">
  <ds:schemaRefs>
    <ds:schemaRef ds:uri="http://schemas.microsoft.com/sharepoint/v3/contenttype/forms"/>
  </ds:schemaRefs>
</ds:datastoreItem>
</file>

<file path=customXml/itemProps3.xml><?xml version="1.0" encoding="utf-8"?>
<ds:datastoreItem xmlns:ds="http://schemas.openxmlformats.org/officeDocument/2006/customXml" ds:itemID="{EAB9185F-D4BF-4234-B503-A09C2B48E1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cd2b66-c2f2-45fd-9416-ef9d0d1abd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592</Words>
  <Application>Microsoft Office PowerPoint</Application>
  <PresentationFormat>Widescreen</PresentationFormat>
  <Paragraphs>123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Century Gothic</vt:lpstr>
      <vt:lpstr>Office Theme</vt:lpstr>
      <vt:lpstr>Micro Local Business Enterprise (MLBE) 2020 Registration Program</vt:lpstr>
      <vt:lpstr>Presenters </vt:lpstr>
      <vt:lpstr>MLBE Program Partners</vt:lpstr>
      <vt:lpstr>Quote and Image Slide</vt:lpstr>
      <vt:lpstr>Capacity Building  </vt:lpstr>
      <vt:lpstr>Why implement a MLBE Registration Program  for the River Restoration?</vt:lpstr>
      <vt:lpstr>About the Program?</vt:lpstr>
      <vt:lpstr>Our Strategy </vt:lpstr>
      <vt:lpstr>+ Partnerships</vt:lpstr>
      <vt:lpstr>- Decrease Systemic Barriers  </vt:lpstr>
      <vt:lpstr>+ MLBE Registrations </vt:lpstr>
      <vt:lpstr>How is it funded?</vt:lpstr>
      <vt:lpstr>How are funds allocated? </vt:lpstr>
      <vt:lpstr>Payment Chart </vt:lpstr>
      <vt:lpstr>How do I know if I am an MLBE?</vt:lpstr>
      <vt:lpstr>Thank you to our river restoration partners </vt:lpstr>
      <vt:lpstr>THANK YOU! |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2020-06-26T14:47:28Z</dcterms:created>
  <dcterms:modified xsi:type="dcterms:W3CDTF">2020-07-06T01:02:45Z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0x01010050CCA7D54817954CB88D79084D2EB3EC</vt:lpwstr>
  </property>
</Properties>
</file>